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74" r:id="rId3"/>
    <p:sldId id="303" r:id="rId4"/>
    <p:sldId id="307" r:id="rId5"/>
    <p:sldId id="317" r:id="rId6"/>
    <p:sldId id="357" r:id="rId7"/>
    <p:sldId id="358" r:id="rId8"/>
    <p:sldId id="359" r:id="rId9"/>
    <p:sldId id="360" r:id="rId10"/>
    <p:sldId id="304" r:id="rId11"/>
    <p:sldId id="371" r:id="rId12"/>
    <p:sldId id="372" r:id="rId13"/>
    <p:sldId id="366" r:id="rId14"/>
    <p:sldId id="305" r:id="rId15"/>
    <p:sldId id="316" r:id="rId16"/>
    <p:sldId id="310" r:id="rId17"/>
    <p:sldId id="327" r:id="rId18"/>
    <p:sldId id="326" r:id="rId19"/>
    <p:sldId id="328" r:id="rId20"/>
    <p:sldId id="368" r:id="rId21"/>
    <p:sldId id="311" r:id="rId22"/>
    <p:sldId id="369" r:id="rId23"/>
    <p:sldId id="312" r:id="rId24"/>
    <p:sldId id="370" r:id="rId25"/>
    <p:sldId id="313" r:id="rId26"/>
    <p:sldId id="331" r:id="rId27"/>
    <p:sldId id="367" r:id="rId28"/>
    <p:sldId id="332" r:id="rId29"/>
    <p:sldId id="349" r:id="rId30"/>
    <p:sldId id="288" r:id="rId31"/>
    <p:sldId id="336" r:id="rId32"/>
    <p:sldId id="342" r:id="rId33"/>
    <p:sldId id="365" r:id="rId34"/>
    <p:sldId id="341" r:id="rId35"/>
    <p:sldId id="343" r:id="rId36"/>
    <p:sldId id="344" r:id="rId37"/>
    <p:sldId id="297" r:id="rId38"/>
    <p:sldId id="345" r:id="rId39"/>
    <p:sldId id="350" r:id="rId40"/>
    <p:sldId id="346" r:id="rId41"/>
    <p:sldId id="314" r:id="rId42"/>
    <p:sldId id="362" r:id="rId43"/>
    <p:sldId id="364" r:id="rId44"/>
    <p:sldId id="363" r:id="rId45"/>
    <p:sldId id="319" r:id="rId46"/>
    <p:sldId id="321" r:id="rId47"/>
    <p:sldId id="322" r:id="rId48"/>
    <p:sldId id="320" r:id="rId49"/>
    <p:sldId id="351" r:id="rId50"/>
    <p:sldId id="302" r:id="rId51"/>
    <p:sldId id="373" r:id="rId52"/>
  </p:sldIdLst>
  <p:sldSz cx="9144000" cy="6858000" type="screen4x3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8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95A88-2FB5-4F27-A9D4-C5C9D937C7C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BE8D9-341A-4EA7-953E-874106EACE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567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B7911-FE2D-4CB6-881C-7AD2A2381F28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3CAC4-1FCE-4346-AA20-7FD361296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23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95CDE-508A-483E-8C41-0E4AE4457BF0}" type="slidenum">
              <a:rPr lang="fr-FR" altLang="fr-FR" smtClean="0"/>
              <a:pPr eaLnBrk="1" hangingPunct="1">
                <a:spcBef>
                  <a:spcPct val="0"/>
                </a:spcBef>
              </a:pPr>
              <a:t>31</a:t>
            </a:fld>
            <a:endParaRPr lang="fr-FR" altLang="fr-F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127442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B4719-F7A1-4A81-BE20-6442EF5C29C5}" type="slidenum">
              <a:rPr lang="fr-FR" altLang="fr-FR" smtClean="0"/>
              <a:pPr eaLnBrk="1" hangingPunct="1">
                <a:spcBef>
                  <a:spcPct val="0"/>
                </a:spcBef>
              </a:pPr>
              <a:t>32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09391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B4719-F7A1-4A81-BE20-6442EF5C29C5}" type="slidenum">
              <a:rPr lang="fr-FR" altLang="fr-FR" smtClean="0"/>
              <a:pPr eaLnBrk="1" hangingPunct="1">
                <a:spcBef>
                  <a:spcPct val="0"/>
                </a:spcBef>
              </a:pPr>
              <a:t>33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99584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8FEE-6B6B-4DE5-A48F-A60E329ED71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6788-6C34-4286-93A4-8C44D0C87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8FEE-6B6B-4DE5-A48F-A60E329ED71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6788-6C34-4286-93A4-8C44D0C87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8FEE-6B6B-4DE5-A48F-A60E329ED71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6788-6C34-4286-93A4-8C44D0C87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8FEE-6B6B-4DE5-A48F-A60E329ED71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6788-6C34-4286-93A4-8C44D0C87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8FEE-6B6B-4DE5-A48F-A60E329ED71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6788-6C34-4286-93A4-8C44D0C87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8FEE-6B6B-4DE5-A48F-A60E329ED71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6788-6C34-4286-93A4-8C44D0C8747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8FEE-6B6B-4DE5-A48F-A60E329ED71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6788-6C34-4286-93A4-8C44D0C87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8FEE-6B6B-4DE5-A48F-A60E329ED71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6788-6C34-4286-93A4-8C44D0C87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8FEE-6B6B-4DE5-A48F-A60E329ED71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6788-6C34-4286-93A4-8C44D0C87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8FEE-6B6B-4DE5-A48F-A60E329ED71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156788-6C34-4286-93A4-8C44D0C87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8FEE-6B6B-4DE5-A48F-A60E329ED71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6788-6C34-4286-93A4-8C44D0C87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798FEE-6B6B-4DE5-A48F-A60E329ED71E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E156788-6C34-4286-93A4-8C44D0C8747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18" Type="http://schemas.openxmlformats.org/officeDocument/2006/relationships/image" Target="../media/image28.jpeg"/><Relationship Id="rId26" Type="http://schemas.microsoft.com/office/2007/relationships/hdphoto" Target="../media/hdphoto9.wdp"/><Relationship Id="rId3" Type="http://schemas.openxmlformats.org/officeDocument/2006/relationships/image" Target="../media/image18.png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5" Type="http://schemas.openxmlformats.org/officeDocument/2006/relationships/image" Target="../media/image32.jpeg"/><Relationship Id="rId2" Type="http://schemas.openxmlformats.org/officeDocument/2006/relationships/image" Target="../media/image6.png"/><Relationship Id="rId16" Type="http://schemas.microsoft.com/office/2007/relationships/hdphoto" Target="../media/hdphoto5.wdp"/><Relationship Id="rId20" Type="http://schemas.openxmlformats.org/officeDocument/2006/relationships/image" Target="../media/image29.jpeg"/><Relationship Id="rId29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microsoft.com/office/2007/relationships/hdphoto" Target="../media/hdphoto3.wdp"/><Relationship Id="rId24" Type="http://schemas.openxmlformats.org/officeDocument/2006/relationships/image" Target="../media/image31.png"/><Relationship Id="rId5" Type="http://schemas.microsoft.com/office/2007/relationships/hdphoto" Target="../media/hdphoto1.wdp"/><Relationship Id="rId15" Type="http://schemas.openxmlformats.org/officeDocument/2006/relationships/image" Target="../media/image26.jpeg"/><Relationship Id="rId23" Type="http://schemas.microsoft.com/office/2007/relationships/hdphoto" Target="../media/hdphoto8.wdp"/><Relationship Id="rId28" Type="http://schemas.openxmlformats.org/officeDocument/2006/relationships/image" Target="../media/image34.jpeg"/><Relationship Id="rId10" Type="http://schemas.openxmlformats.org/officeDocument/2006/relationships/image" Target="../media/image23.jpeg"/><Relationship Id="rId19" Type="http://schemas.microsoft.com/office/2007/relationships/hdphoto" Target="../media/hdphoto6.wdp"/><Relationship Id="rId4" Type="http://schemas.openxmlformats.org/officeDocument/2006/relationships/image" Target="../media/image19.jpeg"/><Relationship Id="rId9" Type="http://schemas.openxmlformats.org/officeDocument/2006/relationships/image" Target="../media/image22.png"/><Relationship Id="rId14" Type="http://schemas.microsoft.com/office/2007/relationships/hdphoto" Target="../media/hdphoto4.wdp"/><Relationship Id="rId22" Type="http://schemas.openxmlformats.org/officeDocument/2006/relationships/image" Target="../media/image30.jpeg"/><Relationship Id="rId27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19140000">
            <a:off x="839911" y="867325"/>
            <a:ext cx="6257409" cy="2982733"/>
          </a:xfrm>
        </p:spPr>
        <p:txBody>
          <a:bodyPr>
            <a:noAutofit/>
          </a:bodyPr>
          <a:lstStyle/>
          <a:p>
            <a:r>
              <a:rPr lang="fr-FR" sz="6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Assemblée générale</a:t>
            </a:r>
            <a:r>
              <a:rPr lang="fr-FR" sz="5400" dirty="0" smtClean="0">
                <a:latin typeface="Calibri" panose="020F0502020204030204" pitchFamily="34" charset="0"/>
              </a:rPr>
              <a:t/>
            </a:r>
            <a:br>
              <a:rPr lang="fr-FR" sz="5400" dirty="0" smtClean="0">
                <a:latin typeface="Calibri" panose="020F0502020204030204" pitchFamily="34" charset="0"/>
              </a:rPr>
            </a:br>
            <a:r>
              <a:rPr lang="fr-FR" sz="4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31 mai 2017</a:t>
            </a:r>
            <a:endParaRPr lang="fr-FR" sz="4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9" name="Picture 5" descr="\\UDV-SRV01\3- communication\LOGOS ET CHARTE GRAPHIQUE UDV\logo UDV et par services\logo udv pour impression - 300dpi\logo_UD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76" y="3861048"/>
            <a:ext cx="2519842" cy="26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5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476672"/>
            <a:ext cx="860744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auto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Un nouveau projet associatif </a:t>
            </a:r>
          </a:p>
          <a:p>
            <a:pPr marL="0" lvl="1" algn="ctr" fontAlgn="auto">
              <a:spcAft>
                <a:spcPts val="0"/>
              </a:spcAft>
              <a:defRPr/>
            </a:pPr>
            <a:r>
              <a:rPr lang="fr-FR" sz="3600" dirty="0">
                <a:solidFill>
                  <a:srgbClr val="5D85C0"/>
                </a:solidFill>
                <a:latin typeface="Calibri" panose="020F0502020204030204" pitchFamily="34" charset="0"/>
              </a:rPr>
              <a:t>p</a:t>
            </a:r>
            <a:r>
              <a:rPr lang="fr-FR" sz="36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our 2016-2020</a:t>
            </a:r>
          </a:p>
          <a:p>
            <a:pPr marL="0" lvl="1" fontAlgn="auto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5 nouveautés:</a:t>
            </a:r>
          </a:p>
          <a:p>
            <a:pPr marL="571500" lvl="1" indent="-571500" fontAlgn="auto">
              <a:spcAft>
                <a:spcPts val="0"/>
              </a:spcAft>
              <a:buFontTx/>
              <a:buChar char="-"/>
              <a:defRPr/>
            </a:pPr>
            <a:r>
              <a:rPr lang="fr-FR" sz="28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3 documents de référence</a:t>
            </a:r>
          </a:p>
          <a:p>
            <a:pPr marL="571500" lvl="1" indent="-571500" fontAlgn="auto">
              <a:spcAft>
                <a:spcPts val="0"/>
              </a:spcAft>
              <a:buFontTx/>
              <a:buChar char="-"/>
              <a:defRPr/>
            </a:pPr>
            <a:r>
              <a:rPr lang="fr-FR" sz="2800" dirty="0">
                <a:solidFill>
                  <a:srgbClr val="5D85C0"/>
                </a:solidFill>
                <a:latin typeface="Calibri" panose="020F0502020204030204" pitchFamily="34" charset="0"/>
              </a:rPr>
              <a:t>Des modèles de convention d’adhésion à l’UDV</a:t>
            </a:r>
          </a:p>
          <a:p>
            <a:pPr marL="571500" lvl="1" indent="-571500" fontAlgn="auto">
              <a:spcAft>
                <a:spcPts val="0"/>
              </a:spcAft>
              <a:buFontTx/>
              <a:buChar char="-"/>
              <a:defRPr/>
            </a:pPr>
            <a:r>
              <a:rPr lang="fr-FR" sz="2800" dirty="0">
                <a:solidFill>
                  <a:srgbClr val="5D85C0"/>
                </a:solidFill>
                <a:latin typeface="Calibri" panose="020F0502020204030204" pitchFamily="34" charset="0"/>
              </a:rPr>
              <a:t>Nouveau statut d’association partenaire</a:t>
            </a:r>
          </a:p>
          <a:p>
            <a:pPr marL="571500" lvl="1" indent="-571500" fontAlgn="auto">
              <a:spcAft>
                <a:spcPts val="0"/>
              </a:spcAft>
              <a:buFontTx/>
              <a:buChar char="-"/>
              <a:defRPr/>
            </a:pPr>
            <a:r>
              <a:rPr lang="fr-FR" sz="28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Nouvelle </a:t>
            </a:r>
            <a:r>
              <a:rPr lang="fr-FR" sz="28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définition du public</a:t>
            </a:r>
          </a:p>
          <a:p>
            <a:pPr marL="571500" lvl="1" indent="-571500" fontAlgn="auto">
              <a:spcAft>
                <a:spcPts val="0"/>
              </a:spcAft>
              <a:buFontTx/>
              <a:buChar char="-"/>
              <a:defRPr/>
            </a:pPr>
            <a:r>
              <a:rPr lang="fr-FR" sz="28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Meilleure explication de notre organisation qui est à la fois thématique et territoriale</a:t>
            </a:r>
          </a:p>
          <a:p>
            <a:pPr marL="571500" lvl="1" indent="-571500" fontAlgn="auto">
              <a:spcAft>
                <a:spcPts val="0"/>
              </a:spcAft>
              <a:buFontTx/>
              <a:buChar char="-"/>
              <a:defRPr/>
            </a:pPr>
            <a:endParaRPr lang="fr-FR" sz="2800" dirty="0" smtClean="0">
              <a:solidFill>
                <a:srgbClr val="5D85C0"/>
              </a:solidFill>
              <a:latin typeface="Eurostile" pitchFamily="34" charset="0"/>
            </a:endParaRPr>
          </a:p>
          <a:p>
            <a:pPr marL="571500" lvl="1" indent="-571500" fontAlgn="auto">
              <a:spcAft>
                <a:spcPts val="0"/>
              </a:spcAft>
              <a:buFontTx/>
              <a:buChar char="-"/>
              <a:defRPr/>
            </a:pPr>
            <a:endParaRPr lang="fr-FR" sz="2800" dirty="0" smtClean="0">
              <a:solidFill>
                <a:srgbClr val="5D85C0"/>
              </a:solidFill>
              <a:latin typeface="Eurostile" pitchFamily="34" charset="0"/>
            </a:endParaRPr>
          </a:p>
          <a:p>
            <a:pPr marL="0" lvl="1" algn="ctr" fontAlgn="auto">
              <a:spcAft>
                <a:spcPts val="0"/>
              </a:spcAft>
              <a:defRPr/>
            </a:pPr>
            <a:endParaRPr lang="fr-FR" sz="3600" dirty="0" smtClean="0">
              <a:solidFill>
                <a:srgbClr val="5D85C0"/>
              </a:solidFill>
              <a:latin typeface="Eurostile" pitchFamily="34" charset="0"/>
            </a:endParaRPr>
          </a:p>
          <a:p>
            <a:pPr marL="0" lvl="1" fontAlgn="auto"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Eurostile" pitchFamily="34" charset="0"/>
              </a:rPr>
              <a:t>		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123728" y="5301208"/>
            <a:ext cx="5112568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d’activités 2016</a:t>
            </a:r>
            <a:b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</a:br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Vie de l’Union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20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476672"/>
            <a:ext cx="86074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 fontAlgn="auto">
              <a:spcAft>
                <a:spcPts val="0"/>
              </a:spcAft>
              <a:buFontTx/>
              <a:buChar char="-"/>
              <a:defRPr/>
            </a:pPr>
            <a:endParaRPr lang="fr-FR" sz="2800" dirty="0" smtClean="0">
              <a:solidFill>
                <a:srgbClr val="5D85C0"/>
              </a:solidFill>
              <a:latin typeface="Eurostile" pitchFamily="34" charset="0"/>
            </a:endParaRPr>
          </a:p>
          <a:p>
            <a:pPr marL="571500" lvl="1" indent="-571500" fontAlgn="auto">
              <a:spcAft>
                <a:spcPts val="0"/>
              </a:spcAft>
              <a:buFontTx/>
              <a:buChar char="-"/>
              <a:defRPr/>
            </a:pPr>
            <a:endParaRPr lang="fr-FR" sz="2800" dirty="0" smtClean="0">
              <a:solidFill>
                <a:srgbClr val="5D85C0"/>
              </a:solidFill>
              <a:latin typeface="Eurostile" pitchFamily="34" charset="0"/>
            </a:endParaRPr>
          </a:p>
          <a:p>
            <a:pPr marL="0" lvl="1" algn="ctr" fontAlgn="auto">
              <a:spcAft>
                <a:spcPts val="0"/>
              </a:spcAft>
              <a:defRPr/>
            </a:pPr>
            <a:endParaRPr lang="fr-FR" sz="3600" dirty="0" smtClean="0">
              <a:solidFill>
                <a:srgbClr val="5D85C0"/>
              </a:solidFill>
              <a:latin typeface="Eurostile" pitchFamily="34" charset="0"/>
            </a:endParaRPr>
          </a:p>
          <a:p>
            <a:pPr marL="0" lvl="1" fontAlgn="auto"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Eurostile" pitchFamily="34" charset="0"/>
              </a:rPr>
              <a:t>		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123728" y="5301208"/>
            <a:ext cx="5112568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d’activités 2016</a:t>
            </a:r>
            <a:b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</a:br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Vie de l’Union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38877"/>
            <a:ext cx="3769738" cy="47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476672"/>
            <a:ext cx="86074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 fontAlgn="auto">
              <a:spcAft>
                <a:spcPts val="0"/>
              </a:spcAft>
              <a:buFontTx/>
              <a:buChar char="-"/>
              <a:defRPr/>
            </a:pPr>
            <a:endParaRPr lang="fr-FR" sz="2800" dirty="0" smtClean="0">
              <a:solidFill>
                <a:srgbClr val="5D85C0"/>
              </a:solidFill>
              <a:latin typeface="Eurostile" pitchFamily="34" charset="0"/>
            </a:endParaRPr>
          </a:p>
          <a:p>
            <a:pPr marL="571500" lvl="1" indent="-571500" fontAlgn="auto">
              <a:spcAft>
                <a:spcPts val="0"/>
              </a:spcAft>
              <a:buFontTx/>
              <a:buChar char="-"/>
              <a:defRPr/>
            </a:pPr>
            <a:endParaRPr lang="fr-FR" sz="2800" dirty="0" smtClean="0">
              <a:solidFill>
                <a:srgbClr val="5D85C0"/>
              </a:solidFill>
              <a:latin typeface="Eurostile" pitchFamily="34" charset="0"/>
            </a:endParaRPr>
          </a:p>
          <a:p>
            <a:pPr marL="0" lvl="1" algn="ctr" fontAlgn="auto">
              <a:spcAft>
                <a:spcPts val="0"/>
              </a:spcAft>
              <a:defRPr/>
            </a:pPr>
            <a:endParaRPr lang="fr-FR" sz="3600" dirty="0" smtClean="0">
              <a:solidFill>
                <a:srgbClr val="5D85C0"/>
              </a:solidFill>
              <a:latin typeface="Eurostile" pitchFamily="34" charset="0"/>
            </a:endParaRPr>
          </a:p>
          <a:p>
            <a:pPr marL="0" lvl="1" fontAlgn="auto"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Eurostile" pitchFamily="34" charset="0"/>
              </a:rPr>
              <a:t>		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123728" y="5301208"/>
            <a:ext cx="5112568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d’activités 2016</a:t>
            </a:r>
            <a:b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</a:br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Vie de l’Union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52" y="386900"/>
            <a:ext cx="5259863" cy="462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1560" y="620688"/>
            <a:ext cx="77768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auto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Travail sur la CPO avec l’ARS </a:t>
            </a:r>
          </a:p>
          <a:p>
            <a:pPr marL="0" lvl="1" algn="ctr" fontAlgn="auto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pour 2017-2020</a:t>
            </a:r>
            <a:br>
              <a:rPr lang="fr-FR" sz="3600" dirty="0" smtClean="0">
                <a:solidFill>
                  <a:srgbClr val="5D85C0"/>
                </a:solidFill>
                <a:latin typeface="Calibri" panose="020F0502020204030204" pitchFamily="34" charset="0"/>
              </a:rPr>
            </a:br>
            <a:endParaRPr lang="fr-FR" sz="2400" dirty="0" smtClean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marL="571500" lvl="1" indent="-5715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10 associations concernées sur 4 territoires</a:t>
            </a:r>
          </a:p>
          <a:p>
            <a:pPr marL="571500" lvl="1" indent="-5715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Des financements revalorisés et stabilisés pour 4 ans</a:t>
            </a:r>
          </a:p>
          <a:p>
            <a:pPr marL="571500" lvl="1" indent="-5715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Un poste de chargée de mission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créé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pour entretenir la dynamique et développer de nouveaux projets</a:t>
            </a:r>
          </a:p>
          <a:p>
            <a:pPr marL="0" lvl="1" fontAlgn="auto"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123728" y="5301208"/>
            <a:ext cx="5112568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d’activités 2016</a:t>
            </a:r>
            <a:b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</a:br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Vie de l’Union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7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476672"/>
            <a:ext cx="831941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auto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Soutien aux projets portés par les associations</a:t>
            </a:r>
          </a:p>
          <a:p>
            <a:pPr marL="0" lvl="1" fontAlgn="auto">
              <a:spcAft>
                <a:spcPts val="0"/>
              </a:spcAft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Par exemple:</a:t>
            </a:r>
          </a:p>
          <a:p>
            <a:pPr marL="0" lvl="1" fontAlgn="auto">
              <a:spcAft>
                <a:spcPts val="0"/>
              </a:spcAft>
              <a:defRPr/>
            </a:pPr>
            <a:endParaRPr lang="fr-FR" sz="1000" dirty="0" smtClean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marL="571500" lvl="1" indent="-571500" fontAlgn="auto">
              <a:spcAft>
                <a:spcPts val="0"/>
              </a:spcAft>
              <a:buFontTx/>
              <a:buChar char="-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Projet de </a:t>
            </a:r>
            <a:r>
              <a:rPr lang="fr-FR" sz="2400" dirty="0" err="1" smtClean="0">
                <a:solidFill>
                  <a:srgbClr val="5D85C0"/>
                </a:solidFill>
                <a:latin typeface="Calibri" panose="020F0502020204030204" pitchFamily="34" charset="0"/>
              </a:rPr>
              <a:t>ressourcerie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 de la Rade à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T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oulon</a:t>
            </a:r>
          </a:p>
          <a:p>
            <a:pPr marL="571500" lvl="1" indent="-571500" fontAlgn="auto">
              <a:spcAft>
                <a:spcPts val="0"/>
              </a:spcAft>
              <a:buFontTx/>
              <a:buChar char="-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Les jardins de la Castille à la Crau</a:t>
            </a:r>
          </a:p>
          <a:p>
            <a:pPr marL="571500" lvl="1" indent="-571500" fontAlgn="auto">
              <a:spcAft>
                <a:spcPts val="0"/>
              </a:spcAft>
              <a:buFontTx/>
              <a:buChar char="-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Soutien à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Amitié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Massillon à Hyères et à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l’EPAFA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à Fréjus dans une période de transition</a:t>
            </a:r>
          </a:p>
          <a:p>
            <a:pPr marL="571500" lvl="1" indent="-571500" fontAlgn="auto">
              <a:spcAft>
                <a:spcPts val="0"/>
              </a:spcAft>
              <a:buFontTx/>
              <a:buChar char="-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Appui auprès de Solidarités Cœur du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Var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pour réfléchir à une nouvelle dynamique sur le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territoire</a:t>
            </a:r>
          </a:p>
          <a:p>
            <a:pPr marL="571500" lvl="1" indent="-571500" fontAlgn="auto">
              <a:spcAft>
                <a:spcPts val="0"/>
              </a:spcAft>
              <a:buFontTx/>
              <a:buChar char="-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Etc…</a:t>
            </a:r>
            <a:endParaRPr lang="fr-FR" sz="2400" dirty="0" smtClean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marL="571500" lvl="1" indent="-571500" fontAlgn="auto">
              <a:spcAft>
                <a:spcPts val="0"/>
              </a:spcAft>
              <a:buFontTx/>
              <a:buChar char="-"/>
              <a:defRPr/>
            </a:pPr>
            <a:endParaRPr lang="fr-FR" sz="2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571500" lvl="1" indent="-571500" algn="ctr" fontAlgn="auto">
              <a:spcAft>
                <a:spcPts val="0"/>
              </a:spcAft>
              <a:buFontTx/>
              <a:buChar char="-"/>
              <a:defRPr/>
            </a:pPr>
            <a:endParaRPr lang="fr-FR" sz="3600" dirty="0" smtClean="0">
              <a:solidFill>
                <a:srgbClr val="FF0000"/>
              </a:solidFill>
              <a:latin typeface="Eurostile" pitchFamily="34" charset="0"/>
            </a:endParaRPr>
          </a:p>
          <a:p>
            <a:pPr marL="0" lvl="1" fontAlgn="auto"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Eurostile" pitchFamily="34" charset="0"/>
              </a:rPr>
              <a:t>		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123728" y="5301208"/>
            <a:ext cx="5112568" cy="13681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d’activités 2016</a:t>
            </a:r>
            <a:b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</a:br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Vie de l’Union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0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568" y="2169222"/>
            <a:ext cx="7488832" cy="646331"/>
          </a:xfrm>
          <a:prstGeom prst="rect">
            <a:avLst/>
          </a:prstGeom>
          <a:solidFill>
            <a:srgbClr val="5D85C0"/>
          </a:solidFill>
        </p:spPr>
        <p:txBody>
          <a:bodyPr wrap="square">
            <a:spAutoFit/>
          </a:bodyPr>
          <a:lstStyle/>
          <a:p>
            <a:pPr marL="0" lvl="1" algn="ctr" fontAlgn="auto">
              <a:spcAft>
                <a:spcPts val="0"/>
              </a:spcAft>
              <a:defRPr/>
            </a:pPr>
            <a:r>
              <a:rPr lang="fr-FR" sz="3600" i="1" dirty="0" err="1" smtClean="0">
                <a:solidFill>
                  <a:schemeClr val="bg1"/>
                </a:solidFill>
                <a:latin typeface="Eurostile" pitchFamily="34" charset="0"/>
              </a:rPr>
              <a:t>Inserer</a:t>
            </a:r>
            <a:r>
              <a:rPr lang="fr-FR" sz="3600" i="1" dirty="0" smtClean="0">
                <a:solidFill>
                  <a:schemeClr val="bg1"/>
                </a:solidFill>
                <a:latin typeface="Eurostile" pitchFamily="34" charset="0"/>
              </a:rPr>
              <a:t> image</a:t>
            </a:r>
            <a:endParaRPr lang="fr-FR" sz="3600" i="1" dirty="0">
              <a:solidFill>
                <a:schemeClr val="bg1"/>
              </a:solidFill>
              <a:latin typeface="Eurostile" pitchFamily="34" charset="0"/>
            </a:endParaRPr>
          </a:p>
        </p:txBody>
      </p:sp>
      <p:pic>
        <p:nvPicPr>
          <p:cNvPr id="1062" name="Picture 38" descr="\\UDV-SRV01\6- documents partages\-1 ASSOCIATION UDV (pour tous)\Assemblée Générale UDV\2017 AG  31 mai\communication\vie centre départeme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014"/>
            <a:ext cx="834561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0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5344343"/>
            <a:ext cx="5688632" cy="13681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d’activités 2016</a:t>
            </a:r>
            <a:b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</a:br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Vie du centre départemental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1052736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5D85C0"/>
                </a:solidFill>
                <a:latin typeface="Calibri" panose="020F0502020204030204" pitchFamily="34" charset="0"/>
              </a:rPr>
              <a:t>C</a:t>
            </a:r>
            <a:r>
              <a:rPr 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hiffres </a:t>
            </a:r>
            <a:r>
              <a:rPr lang="fr-FR" sz="2400" b="1" dirty="0">
                <a:solidFill>
                  <a:srgbClr val="5D85C0"/>
                </a:solidFill>
                <a:latin typeface="Calibri" panose="020F0502020204030204" pitchFamily="34" charset="0"/>
              </a:rPr>
              <a:t>de </a:t>
            </a:r>
            <a:r>
              <a:rPr 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2016 </a:t>
            </a:r>
            <a:r>
              <a:rPr lang="fr-FR" sz="2400" b="1" dirty="0">
                <a:solidFill>
                  <a:srgbClr val="5D85C0"/>
                </a:solidFill>
                <a:latin typeface="Calibri" panose="020F0502020204030204" pitchFamily="34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En plus des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30 administrateurs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et des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8 chargés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de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mission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3 bénévoles « terrain » à l’accueil, à la communication et au bénévolat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12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salariés soit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10,81 ETP, au 31/12/16 (-2,79 ETP) </a:t>
            </a:r>
            <a:endParaRPr lang="fr-FR" sz="240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3 Volontaires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civiques</a:t>
            </a:r>
            <a:endParaRPr lang="fr-FR" sz="2400" dirty="0">
              <a:solidFill>
                <a:srgbClr val="5D85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4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5344343"/>
            <a:ext cx="5688632" cy="13681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d’activités 2016</a:t>
            </a:r>
            <a:b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</a:br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Vie du centre départemental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16632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2016 a permis d’optimiser l’organisation : </a:t>
            </a:r>
            <a:endParaRPr lang="fr-FR" sz="2400" b="1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Un service gestion réduit à trois personnes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Un service formation réduit à deux personnes.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371703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Un soutien accru à des associations du réseau au travers de missions ponctuelles.</a:t>
            </a:r>
          </a:p>
          <a:p>
            <a:pPr>
              <a:defRPr/>
            </a:pPr>
            <a:endParaRPr lang="fr-FR" sz="2400" dirty="0">
              <a:solidFill>
                <a:srgbClr val="5D85C0"/>
              </a:solidFill>
              <a:latin typeface="Eurostile" panose="020B050402020205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1501627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Un service projets reconstruit autour de Corinne puis mis en sommeil.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Un secrétariat stable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2598003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Un service de communication qui se consolide et qui s’atèle à la recherche de fonds privés.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La mission du secrétaire Général qui prend effet.</a:t>
            </a:r>
          </a:p>
        </p:txBody>
      </p:sp>
    </p:spTree>
    <p:extLst>
      <p:ext uri="{BB962C8B-B14F-4D97-AF65-F5344CB8AC3E}">
        <p14:creationId xmlns:p14="http://schemas.microsoft.com/office/powerpoint/2010/main" val="150251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5344343"/>
            <a:ext cx="5688632" cy="13681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d’activités 2016</a:t>
            </a:r>
            <a:b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</a:br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Vie du centre départemental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149" y="645587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5D85C0"/>
                </a:solidFill>
                <a:latin typeface="Calibri" panose="020F0502020204030204" pitchFamily="34" charset="0"/>
              </a:rPr>
              <a:t>2016 a permis d’optimiser l’organisation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4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 départs de salariés, non remplacés  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Marie Madeleine LAITE – médiation rue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Agnès SCHILLING - PILES</a:t>
            </a:r>
            <a:endParaRPr lang="fr-FR" sz="200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Graziella BAUDINO – Gestion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Corinne SCHMITT en congés </a:t>
            </a: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sabbatique</a:t>
            </a:r>
            <a:endParaRPr lang="fr-FR" sz="2000" dirty="0" smtClean="0">
              <a:solidFill>
                <a:srgbClr val="5D85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1149" y="314387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2 Arrivées 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rgbClr val="5D85C0"/>
                </a:solidFill>
                <a:latin typeface="Calibri" panose="020F0502020204030204" pitchFamily="34" charset="0"/>
              </a:rPr>
              <a:t>Christine PASQUIER </a:t>
            </a: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qui succède à </a:t>
            </a:r>
            <a:r>
              <a:rPr lang="fr-FR" sz="2000" dirty="0">
                <a:solidFill>
                  <a:srgbClr val="5D85C0"/>
                </a:solidFill>
                <a:latin typeface="Calibri" panose="020F0502020204030204" pitchFamily="34" charset="0"/>
              </a:rPr>
              <a:t>Sophia </a:t>
            </a: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OGNOV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Delphine DUMONT à la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17572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5344343"/>
            <a:ext cx="5688632" cy="13681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d’activités 2016</a:t>
            </a:r>
            <a:b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</a:br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Vie du centre départemental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323"/>
            <a:ext cx="7416824" cy="5017263"/>
          </a:xfrm>
          <a:prstGeom prst="rect">
            <a:avLst/>
          </a:prstGeom>
        </p:spPr>
      </p:pic>
      <p:pic>
        <p:nvPicPr>
          <p:cNvPr id="10" name="Image 9" descr="Y:\DOCUMENTS PARTAGES\-13 COMMUNICATION (pour tous)\PHOTOTEQUE\UDV\Vie du centre départemental\portraits personnel CR\Photo pancartes portes\DSC_00032 copie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6" t="9999" r="23900" b="35223"/>
          <a:stretch/>
        </p:blipFill>
        <p:spPr bwMode="auto">
          <a:xfrm>
            <a:off x="171651" y="212320"/>
            <a:ext cx="2037400" cy="273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0" t="24504" r="24668" b="7318"/>
          <a:stretch/>
        </p:blipFill>
        <p:spPr bwMode="auto">
          <a:xfrm rot="5400000">
            <a:off x="-191264" y="512825"/>
            <a:ext cx="2710990" cy="20880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411" y="176320"/>
            <a:ext cx="2065345" cy="2736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211" y="184202"/>
            <a:ext cx="1894152" cy="270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1" y="188825"/>
            <a:ext cx="2109777" cy="2736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12"/>
          <a:srcRect l="11808" r="5661"/>
          <a:stretch/>
        </p:blipFill>
        <p:spPr>
          <a:xfrm>
            <a:off x="185475" y="176320"/>
            <a:ext cx="1933215" cy="277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2" y="190909"/>
            <a:ext cx="2082017" cy="270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2" y="203132"/>
            <a:ext cx="2082017" cy="270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1787" y="201330"/>
            <a:ext cx="2019219" cy="2736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5" y="188825"/>
            <a:ext cx="2116144" cy="2736000"/>
          </a:xfrm>
          <a:prstGeom prst="rect">
            <a:avLst/>
          </a:prstGeom>
        </p:spPr>
      </p:pic>
      <p:pic>
        <p:nvPicPr>
          <p:cNvPr id="18" name="Image 17" descr="Y:\DOCUMENTS PARTAGES\-13 COMMUNICATION (pour tous)\PHOTOTEQUE\UDV\Vie du centre départemental\portraits personnel CR\Photo pancartes portes\DSC_0020 copie.jpg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4" t="5522" r="29444" b="48106"/>
          <a:stretch/>
        </p:blipFill>
        <p:spPr bwMode="auto">
          <a:xfrm>
            <a:off x="125262" y="173730"/>
            <a:ext cx="2045011" cy="273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0" y="176106"/>
            <a:ext cx="2109777" cy="2736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7685" y="193952"/>
            <a:ext cx="2057400" cy="276225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9" y="194320"/>
            <a:ext cx="2137537" cy="2772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7655" y="184202"/>
            <a:ext cx="2134440" cy="2772000"/>
          </a:xfrm>
          <a:prstGeom prst="rect">
            <a:avLst/>
          </a:prstGeom>
        </p:spPr>
      </p:pic>
      <p:pic>
        <p:nvPicPr>
          <p:cNvPr id="7170" name="Picture 2" descr="\\UDV-SRV01\6- documents partages\-1 ASSOCIATION UDV (pour tous)\Assemblée Générale UDV\2017 AG  31 mai\communication\aline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5" y="271876"/>
            <a:ext cx="2217737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5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ctrTitle"/>
          </p:nvPr>
        </p:nvSpPr>
        <p:spPr>
          <a:xfrm rot="19063071">
            <a:off x="839788" y="1459857"/>
            <a:ext cx="7772400" cy="1470025"/>
          </a:xfrm>
        </p:spPr>
        <p:txBody>
          <a:bodyPr/>
          <a:lstStyle/>
          <a:p>
            <a:r>
              <a:rPr lang="fr-FR" altLang="fr-FR" sz="4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RAPPORT MORAL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dirty="0" smtClean="0"/>
          </a:p>
        </p:txBody>
      </p:sp>
      <p:sp>
        <p:nvSpPr>
          <p:cNvPr id="14338" name="Titre 1"/>
          <p:cNvSpPr txBox="1">
            <a:spLocks/>
          </p:cNvSpPr>
          <p:nvPr/>
        </p:nvSpPr>
        <p:spPr bwMode="auto">
          <a:xfrm>
            <a:off x="1187624" y="3501008"/>
            <a:ext cx="82296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4400" dirty="0" smtClean="0">
              <a:solidFill>
                <a:srgbClr val="145773"/>
              </a:solidFill>
              <a:latin typeface="Eurostile" panose="020B0504020202050204" pitchFamily="34" charset="0"/>
            </a:endParaRPr>
          </a:p>
          <a:p>
            <a:pPr algn="ctr"/>
            <a:endParaRPr lang="fr-FR" altLang="fr-FR" sz="4800" dirty="0">
              <a:solidFill>
                <a:srgbClr val="145773"/>
              </a:solidFill>
              <a:latin typeface="Eurostile" panose="020B0504020202050204" pitchFamily="34" charset="0"/>
            </a:endParaRPr>
          </a:p>
          <a:p>
            <a:pPr algn="ctr"/>
            <a:r>
              <a:rPr lang="fr-FR" altLang="fr-FR" sz="4400" dirty="0" smtClean="0">
                <a:solidFill>
                  <a:srgbClr val="145773"/>
                </a:solidFill>
                <a:latin typeface="Eurostile" panose="020B0504020202050204" pitchFamily="34" charset="0"/>
              </a:rPr>
              <a:t>      </a:t>
            </a:r>
            <a:endParaRPr lang="fr-FR" altLang="fr-FR" sz="4400" dirty="0">
              <a:solidFill>
                <a:schemeClr val="bg1"/>
              </a:solidFill>
              <a:latin typeface="Eurostile" panose="020B0504020202050204" pitchFamily="34" charset="0"/>
            </a:endParaRPr>
          </a:p>
          <a:p>
            <a:pPr algn="ctr"/>
            <a:r>
              <a:rPr lang="fr-FR" altLang="fr-FR" sz="3600" i="1" dirty="0" smtClean="0">
                <a:solidFill>
                  <a:schemeClr val="bg1"/>
                </a:solidFill>
              </a:rPr>
              <a:t>  Thierry O’Neill, </a:t>
            </a:r>
          </a:p>
          <a:p>
            <a:pPr algn="ctr"/>
            <a:r>
              <a:rPr lang="fr-FR" altLang="fr-FR" sz="3600" i="1" dirty="0" smtClean="0">
                <a:solidFill>
                  <a:schemeClr val="bg1"/>
                </a:solidFill>
              </a:rPr>
              <a:t>président</a:t>
            </a:r>
            <a:endParaRPr lang="fr-FR" altLang="fr-FR" sz="3600" i="1" dirty="0">
              <a:solidFill>
                <a:schemeClr val="bg1"/>
              </a:solidFill>
            </a:endParaRPr>
          </a:p>
          <a:p>
            <a:pPr algn="ctr"/>
            <a:endParaRPr lang="fr-FR" altLang="fr-FR" sz="4400" dirty="0">
              <a:solidFill>
                <a:srgbClr val="145773"/>
              </a:solidFill>
              <a:latin typeface="Eurostile" panose="020B0504020202050204" pitchFamily="34" charset="0"/>
            </a:endParaRPr>
          </a:p>
        </p:txBody>
      </p:sp>
      <p:pic>
        <p:nvPicPr>
          <p:cNvPr id="14339" name="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95" y="5085184"/>
            <a:ext cx="1468944" cy="15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5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47664" y="5344343"/>
            <a:ext cx="5688632" cy="13681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d’activités 2016</a:t>
            </a:r>
            <a:b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</a:br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Vie du centre départemental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C:\Users\d.dumont.UNDIVA\Downloads\office-1209640_1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825679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563888" y="557788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bg1"/>
                </a:solidFill>
              </a:rPr>
              <a:t>Gestion</a:t>
            </a:r>
            <a:endParaRPr lang="fr-F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260648"/>
            <a:ext cx="7469187" cy="43704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5D85C0"/>
                </a:solidFill>
                <a:latin typeface="Calibri" panose="020F0502020204030204" pitchFamily="34" charset="0"/>
              </a:rPr>
              <a:t>Quelques chiffres du service comptabilité et gestion du personnel en </a:t>
            </a:r>
            <a:r>
              <a:rPr 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2016 </a:t>
            </a:r>
            <a:r>
              <a:rPr lang="fr-FR" sz="2400" b="1" dirty="0">
                <a:solidFill>
                  <a:srgbClr val="5D85C0"/>
                </a:solidFill>
                <a:latin typeface="Calibri" panose="020F0502020204030204" pitchFamily="34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33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associations soutenues :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33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dans la gestion de leur personnel  et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22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associations dans leur comptabilité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, (+3)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/>
            </a:r>
            <a:b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</a:br>
            <a:r>
              <a:rPr lang="fr-FR" sz="1400" dirty="0">
                <a:solidFill>
                  <a:srgbClr val="5D85C0"/>
                </a:solidFill>
                <a:latin typeface="Calibri" panose="020F0502020204030204" pitchFamily="34" charset="0"/>
              </a:rPr>
              <a:t> 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284 </a:t>
            </a:r>
            <a:r>
              <a:rPr lang="fr-FR" sz="2400" b="1" dirty="0">
                <a:solidFill>
                  <a:srgbClr val="5D85C0"/>
                </a:solidFill>
                <a:latin typeface="Calibri" panose="020F0502020204030204" pitchFamily="34" charset="0"/>
              </a:rPr>
              <a:t>bulletins de salaire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et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23 indemnités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de volontaire civique</a:t>
            </a:r>
            <a:r>
              <a:rPr lang="fr-FR" sz="2400" b="1" dirty="0">
                <a:solidFill>
                  <a:srgbClr val="5D85C0"/>
                </a:solidFill>
                <a:latin typeface="Calibri" panose="020F0502020204030204" pitchFamily="34" charset="0"/>
              </a:rPr>
              <a:t> chaque mois </a:t>
            </a:r>
            <a:endParaRPr lang="fr-FR" sz="2400" b="1" dirty="0" smtClean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Gestion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des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arrêts maladies/ maternités / accidents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Gestion des longues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maladies</a:t>
            </a:r>
            <a:endParaRPr lang="fr-FR" sz="240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Préparation de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documents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de fin de contrat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Appui au départ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à la retraite,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licenciements et ruptures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conventionnelles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47664" y="5344343"/>
            <a:ext cx="5688632" cy="13681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d’activités 2016</a:t>
            </a:r>
            <a:b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</a:br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Vie du centre départemental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1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47664" y="5344343"/>
            <a:ext cx="5688632" cy="13681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d’activités 2016</a:t>
            </a:r>
            <a:b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</a:br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Vie du centre départemental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\\UDV-SRV01\6- documents partages\-1 ASSOCIATION UDV (pour tous)\Rapports d'activité\2016\3. Rapport d'activité\Illustrations\Sommaire 1 livret form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9277"/>
            <a:ext cx="2691304" cy="388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\\UDV-SRV01\6- documents partages\-1 ASSOCIATION UDV (pour tous)\Rapports d'activité\2016\3. Rapport d'activité\Illustrations\Sommaire 2 livret de form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58" y="504162"/>
            <a:ext cx="2629549" cy="379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\\UDV-SRV01\6- documents partages\-1 ASSOCIATION UDV (pour tous)\Rapports d'activité\2016\3. Rapport d'activité\Illustrations\couverture livret de forma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9277"/>
            <a:ext cx="2591596" cy="37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404664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5D85C0"/>
                </a:solidFill>
                <a:latin typeface="Calibri" panose="020F0502020204030204" pitchFamily="34" charset="0"/>
              </a:rPr>
              <a:t>Quelques chiffres de la formation en </a:t>
            </a:r>
            <a:r>
              <a:rPr 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2016 </a:t>
            </a:r>
            <a:r>
              <a:rPr lang="fr-FR" sz="2400" b="1" dirty="0">
                <a:solidFill>
                  <a:srgbClr val="5D85C0"/>
                </a:solidFill>
                <a:latin typeface="Calibri" panose="020F0502020204030204" pitchFamily="34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104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sessions dont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79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organisées en propre et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25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en </a:t>
            </a:r>
            <a:r>
              <a:rPr lang="fr-FR" sz="2400" dirty="0" err="1" smtClean="0">
                <a:solidFill>
                  <a:srgbClr val="5D85C0"/>
                </a:solidFill>
                <a:latin typeface="Calibri" panose="020F0502020204030204" pitchFamily="34" charset="0"/>
              </a:rPr>
              <a:t>co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-organisation</a:t>
            </a:r>
            <a:endParaRPr lang="fr-FR" sz="240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299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jours de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formation</a:t>
            </a:r>
            <a:endParaRPr lang="fr-FR" sz="240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585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personnes formées :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348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salariés,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174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bénévoles et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63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volontaires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Accompagnement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d’1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CPF, 9 périodes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de professionnalisation,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6 dossiers CIF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et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2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contrats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de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professionnalisation.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400" b="1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Rencontre des associations pour réaliser des plans de formation </a:t>
            </a:r>
            <a:r>
              <a:rPr 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adaptés à leurs besoins</a:t>
            </a:r>
            <a:endParaRPr lang="fr-FR" sz="2400" b="1" dirty="0" smtClean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rgbClr val="5D85C0"/>
              </a:solidFill>
              <a:latin typeface="Eurostile" panose="020B0504020202050204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47664" y="5344343"/>
            <a:ext cx="5688632" cy="13681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d’activités 2016</a:t>
            </a:r>
            <a:b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</a:br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Vie du centre départemental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75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47664" y="5344343"/>
            <a:ext cx="5688632" cy="13681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d’activités 2016</a:t>
            </a:r>
            <a:b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</a:br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Vie du centre départemental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\\UDV-SRV01\6- documents partages\-1 ASSOCIATION UDV (pour tous)\Rapports d'activité\2016\3. Rapport d'activité\Illustrations\JMB - var matin - 6 décembre 2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1520788"/>
            <a:ext cx="4530466" cy="210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\\UDV-SRV01\6- documents partages\-1 ASSOCIATION UDV (pour tous)\Rapports d'activité\2016\3. Rapport d'activité\Illustrations\Journée mondiale du bénévol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18" y="342408"/>
            <a:ext cx="315663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9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1" y="404664"/>
            <a:ext cx="860744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5D85C0"/>
                </a:solidFill>
                <a:latin typeface="Calibri" panose="020F0502020204030204" pitchFamily="34" charset="0"/>
              </a:rPr>
              <a:t>Quelques chiffres du bénévolat en </a:t>
            </a:r>
            <a:r>
              <a:rPr 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2016 </a:t>
            </a:r>
            <a:r>
              <a:rPr lang="fr-FR" sz="2400" b="1" dirty="0">
                <a:solidFill>
                  <a:srgbClr val="5D85C0"/>
                </a:solidFill>
                <a:latin typeface="Calibri" panose="020F0502020204030204" pitchFamily="34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145 candidats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bénévoles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reçus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65 %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de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femmes,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35 %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d’hommes</a:t>
            </a:r>
            <a:endParaRPr lang="fr-FR" sz="240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23 %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ont moins de 25 ans,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50 %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entre 25 et 55 ans,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27 %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plus de 55 ans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15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volontaires civiques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et 3 européens de janvier à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août, </a:t>
            </a:r>
          </a:p>
          <a:p>
            <a:pPr marL="354013" indent="-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     16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civiques et 3 européens sur la fin d’année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se sont investis dans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  11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associations de l’UDV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4 volontaires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engagés en mécénat de compétence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dans 4 associations.</a:t>
            </a:r>
            <a:endParaRPr lang="fr-FR" sz="240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5D85C0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47664" y="5344343"/>
            <a:ext cx="5688632" cy="13681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d’activités 2016</a:t>
            </a:r>
            <a:b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</a:br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Vie du centre départemental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4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404664"/>
            <a:ext cx="74691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Le service </a:t>
            </a:r>
            <a:r>
              <a:rPr 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Communication…</a:t>
            </a:r>
            <a:endParaRPr lang="fr-FR" sz="2400" b="1" dirty="0">
              <a:solidFill>
                <a:srgbClr val="5D85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47664" y="5344343"/>
            <a:ext cx="5688632" cy="13681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d’activités 2016</a:t>
            </a:r>
            <a:b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</a:br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Vie du centre départemental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980728"/>
            <a:ext cx="5688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portail internet UDV c’est: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visites par jour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1800 personnes par mois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6000 clics sur la page d’accueil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 clics sur les pages des associations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21 000 visiteurs sur le site</a:t>
            </a:r>
          </a:p>
          <a:p>
            <a:pPr marL="285750" indent="-285750">
              <a:buFontTx/>
              <a:buChar char="-"/>
            </a:pPr>
            <a:endParaRPr lang="fr-FR" sz="2000" dirty="0">
              <a:solidFill>
                <a:srgbClr val="5D85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66474" y="2983175"/>
            <a:ext cx="413964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site d’actualités IOTA, c’est: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</a:t>
            </a: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newsletters </a:t>
            </a: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envoyées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 brèves et articles publiés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 </a:t>
            </a: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clics par mois </a:t>
            </a: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l’agenda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2200 lectures pour </a:t>
            </a: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article</a:t>
            </a:r>
            <a:endParaRPr lang="fr-FR" sz="2000" dirty="0" smtClean="0">
              <a:solidFill>
                <a:srgbClr val="5D85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 30 000 visiteurs sur le site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5D85C0"/>
              </a:solidFill>
            </a:endParaRPr>
          </a:p>
        </p:txBody>
      </p:sp>
      <p:pic>
        <p:nvPicPr>
          <p:cNvPr id="8194" name="Picture 2" descr="\\UDV-SRV01\6- documents partages\-1 ASSOCIATION UDV (pour tous)\Assemblée Générale UDV\2017 AG  31 mai\communication\io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4402"/>
            <a:ext cx="320133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UDV-SRV01\6- documents partages\-1 ASSOCIATION UDV (pour tous)\Assemblée Générale UDV\2017 AG  31 mai\communication\s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92" y="476672"/>
            <a:ext cx="3585669" cy="217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404664"/>
            <a:ext cx="74691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Le service Communication …</a:t>
            </a:r>
            <a:endParaRPr lang="fr-FR" sz="2400" b="1" dirty="0">
              <a:solidFill>
                <a:srgbClr val="5D85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47664" y="5344343"/>
            <a:ext cx="5688632" cy="13681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d’activités 2016</a:t>
            </a:r>
            <a:b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</a:br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Vie du centre départemental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980728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relations presse c’est: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 articles parus dans Var matin ou la Marseillaise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articles écrits pour la revue EFT dont 2 dossiers</a:t>
            </a:r>
          </a:p>
          <a:p>
            <a:pPr marL="285750" indent="-285750">
              <a:buFontTx/>
              <a:buChar char="-"/>
            </a:pPr>
            <a:endParaRPr lang="fr-FR" sz="2000" dirty="0">
              <a:solidFill>
                <a:srgbClr val="5D85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0032" y="2783120"/>
            <a:ext cx="41396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s outils </a:t>
            </a:r>
            <a:r>
              <a:rPr lang="fr-FR" sz="2000" b="1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créés </a:t>
            </a:r>
            <a:r>
              <a:rPr lang="fr-FR" sz="2000" b="1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sont les suivants:</a:t>
            </a:r>
          </a:p>
          <a:p>
            <a:r>
              <a:rPr lang="fr-FR" sz="2000" b="1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 </a:t>
            </a: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kakémonos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livret de formation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Nombreuses création visuelles pour des évènements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Couverture photographique</a:t>
            </a:r>
          </a:p>
          <a:p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  Etc…</a:t>
            </a:r>
            <a:endParaRPr lang="fr-FR" dirty="0">
              <a:solidFill>
                <a:srgbClr val="5D85C0"/>
              </a:solidFill>
            </a:endParaRPr>
          </a:p>
        </p:txBody>
      </p:sp>
      <p:pic>
        <p:nvPicPr>
          <p:cNvPr id="9218" name="Picture 2" descr="\\UDV-SRV01\6- documents partages\-1 ASSOCIATION UDV (pour tous)\Rapports d'activité\2016\3. Rapport d'activité\Illustrations\réseau UDV pres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1725942" cy="252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UDV-SRV01\3- communication\UDV\OUTILS DE COM\kakemono\Cap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1008112" cy="251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\\UDV-SRV01\6- documents partages\-1 ASSOCIATION UDV (pour tous)\Assemblée Générale UDV\2017 AG  31 mai\communication\ka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214" y="2044100"/>
            <a:ext cx="1174682" cy="284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404664"/>
            <a:ext cx="74691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… et recherche de fonds</a:t>
            </a:r>
            <a:endParaRPr lang="fr-FR" sz="2400" b="1" dirty="0">
              <a:solidFill>
                <a:srgbClr val="5D85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47664" y="5344343"/>
            <a:ext cx="5688632" cy="13681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d’activités 2015</a:t>
            </a:r>
            <a:b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</a:br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Vie du centre départemental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79512" y="1052736"/>
            <a:ext cx="561662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2 campagnes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90 100 € de fonds collectés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160 donateurs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Un réseau d’ambassadeurs</a:t>
            </a:r>
          </a:p>
          <a:p>
            <a:endParaRPr lang="fr-FR" sz="240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Les fonds sont affectés à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La résidence solidaire des </a:t>
            </a:r>
            <a:r>
              <a:rPr lang="fr-FR" sz="2000" dirty="0" err="1" smtClean="0">
                <a:solidFill>
                  <a:srgbClr val="5D85C0"/>
                </a:solidFill>
                <a:latin typeface="Calibri" panose="020F0502020204030204" pitchFamily="34" charset="0"/>
              </a:rPr>
              <a:t>Favières</a:t>
            </a:r>
            <a:endParaRPr lang="fr-FR" sz="2000" dirty="0" smtClean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L’éco-hameau Saint François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La </a:t>
            </a:r>
            <a:r>
              <a:rPr lang="fr-FR" sz="2000" dirty="0" err="1" smtClean="0">
                <a:solidFill>
                  <a:srgbClr val="5D85C0"/>
                </a:solidFill>
                <a:latin typeface="Calibri" panose="020F0502020204030204" pitchFamily="34" charset="0"/>
              </a:rPr>
              <a:t>ressourcerie</a:t>
            </a: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 de la Rade à </a:t>
            </a:r>
            <a:r>
              <a:rPr lang="fr-FR" sz="2000" dirty="0">
                <a:solidFill>
                  <a:srgbClr val="5D85C0"/>
                </a:solidFill>
                <a:latin typeface="Calibri" panose="020F0502020204030204" pitchFamily="34" charset="0"/>
              </a:rPr>
              <a:t>T</a:t>
            </a: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oulon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Maison des familles à Hyères</a:t>
            </a:r>
            <a:endParaRPr lang="fr-FR" sz="2000" dirty="0">
              <a:solidFill>
                <a:srgbClr val="5D85C0"/>
              </a:solidFill>
              <a:latin typeface="Calibri" panose="020F0502020204030204" pitchFamily="34" charset="0"/>
            </a:endParaRPr>
          </a:p>
        </p:txBody>
      </p:sp>
      <p:pic>
        <p:nvPicPr>
          <p:cNvPr id="14338" name="Picture 2" descr="\\UDV-SRV01\6- documents partages\-1 ASSOCIATION UDV (pour tous)\Rapports d'activité\2016\3. Rapport d'activité\Illustrations\Philippe Afsi st nicol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9148"/>
            <a:ext cx="3259608" cy="217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\\UDV-SRV01\6- documents partages\-1 ASSOCIATION UDV (pour tous)\Rapports d'activité\2016\3. Rapport d'activité\Illustrations\Plaquette 2016 - campagne isf 2016 sans traits de coupe_Page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3264316" cy="23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3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47664" y="5344343"/>
            <a:ext cx="5688632" cy="13681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d’activités 2016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75656" y="1484784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Questions</a:t>
            </a:r>
          </a:p>
          <a:p>
            <a:pPr algn="ctr"/>
            <a:r>
              <a:rPr lang="fr-FR" sz="4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puis</a:t>
            </a:r>
          </a:p>
          <a:p>
            <a:pPr algn="ctr"/>
            <a:r>
              <a:rPr lang="fr-FR" sz="4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Vote du </a:t>
            </a:r>
            <a:r>
              <a:rPr lang="fr-FR" sz="4000" dirty="0">
                <a:solidFill>
                  <a:srgbClr val="5D85C0"/>
                </a:solidFill>
                <a:latin typeface="Calibri" panose="020F0502020204030204" pitchFamily="34" charset="0"/>
              </a:rPr>
              <a:t>R</a:t>
            </a:r>
            <a:r>
              <a:rPr lang="fr-FR" sz="4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apport d’activité</a:t>
            </a:r>
            <a:endParaRPr lang="fr-FR" sz="4000" dirty="0">
              <a:solidFill>
                <a:srgbClr val="5D85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ctrTitle"/>
          </p:nvPr>
        </p:nvSpPr>
        <p:spPr>
          <a:xfrm rot="19063071">
            <a:off x="839788" y="1459857"/>
            <a:ext cx="7772400" cy="1470025"/>
          </a:xfrm>
        </p:spPr>
        <p:txBody>
          <a:bodyPr/>
          <a:lstStyle/>
          <a:p>
            <a:r>
              <a:rPr lang="fr-FR" altLang="fr-FR" sz="4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RAPPORT d’Activités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dirty="0" smtClean="0"/>
          </a:p>
        </p:txBody>
      </p:sp>
      <p:sp>
        <p:nvSpPr>
          <p:cNvPr id="14338" name="Titre 1"/>
          <p:cNvSpPr txBox="1">
            <a:spLocks/>
          </p:cNvSpPr>
          <p:nvPr/>
        </p:nvSpPr>
        <p:spPr bwMode="auto">
          <a:xfrm>
            <a:off x="1187624" y="3501008"/>
            <a:ext cx="82296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4400" dirty="0" smtClean="0">
              <a:solidFill>
                <a:srgbClr val="145773"/>
              </a:solidFill>
              <a:latin typeface="Eurostile" panose="020B0504020202050204" pitchFamily="34" charset="0"/>
            </a:endParaRPr>
          </a:p>
          <a:p>
            <a:pPr algn="ctr"/>
            <a:endParaRPr lang="fr-FR" altLang="fr-FR" sz="4800" dirty="0">
              <a:solidFill>
                <a:srgbClr val="145773"/>
              </a:solidFill>
              <a:latin typeface="Eurostile" panose="020B0504020202050204" pitchFamily="34" charset="0"/>
            </a:endParaRPr>
          </a:p>
          <a:p>
            <a:pPr algn="ctr"/>
            <a:r>
              <a:rPr lang="fr-FR" altLang="fr-FR" sz="4400" dirty="0" smtClean="0">
                <a:solidFill>
                  <a:srgbClr val="145773"/>
                </a:solidFill>
                <a:latin typeface="Eurostile" panose="020B0504020202050204" pitchFamily="34" charset="0"/>
              </a:rPr>
              <a:t>      </a:t>
            </a:r>
            <a:endParaRPr lang="fr-FR" altLang="fr-FR" sz="4400" dirty="0">
              <a:solidFill>
                <a:schemeClr val="bg1"/>
              </a:solidFill>
              <a:latin typeface="Eurostile" panose="020B0504020202050204" pitchFamily="34" charset="0"/>
            </a:endParaRPr>
          </a:p>
          <a:p>
            <a:pPr algn="ctr"/>
            <a:r>
              <a:rPr lang="fr-FR" altLang="fr-FR" sz="3600" i="1" dirty="0" smtClean="0">
                <a:solidFill>
                  <a:schemeClr val="bg1"/>
                </a:solidFill>
                <a:latin typeface="Eurostile" panose="020B0504020202050204" pitchFamily="34" charset="0"/>
              </a:rPr>
              <a:t>  </a:t>
            </a:r>
            <a:endParaRPr lang="fr-FR" altLang="fr-FR" sz="4400" dirty="0">
              <a:solidFill>
                <a:srgbClr val="145773"/>
              </a:solidFill>
              <a:latin typeface="Eurostile" panose="020B0504020202050204" pitchFamily="34" charset="0"/>
            </a:endParaRPr>
          </a:p>
        </p:txBody>
      </p:sp>
      <p:pic>
        <p:nvPicPr>
          <p:cNvPr id="14339" name="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95" y="5085184"/>
            <a:ext cx="1468944" cy="15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0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ctrTitle"/>
          </p:nvPr>
        </p:nvSpPr>
        <p:spPr>
          <a:xfrm rot="19140000">
            <a:off x="1237659" y="2329207"/>
            <a:ext cx="6058617" cy="1204306"/>
          </a:xfrm>
        </p:spPr>
        <p:txBody>
          <a:bodyPr/>
          <a:lstStyle/>
          <a:p>
            <a:r>
              <a:rPr lang="fr-FR" altLang="fr-FR" sz="48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RAPPORT FINANCIER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dirty="0" smtClean="0"/>
          </a:p>
        </p:txBody>
      </p:sp>
      <p:sp>
        <p:nvSpPr>
          <p:cNvPr id="28674" name="Titre 1"/>
          <p:cNvSpPr txBox="1">
            <a:spLocks/>
          </p:cNvSpPr>
          <p:nvPr/>
        </p:nvSpPr>
        <p:spPr bwMode="auto">
          <a:xfrm>
            <a:off x="-756592" y="5013176"/>
            <a:ext cx="82296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algn="r"/>
            <a:r>
              <a:rPr lang="fr-FR" altLang="fr-FR" sz="2600" i="1" dirty="0" smtClean="0">
                <a:solidFill>
                  <a:schemeClr val="bg1"/>
                </a:solidFill>
              </a:rPr>
              <a:t>Didier PATOUX, Trésorier </a:t>
            </a:r>
            <a:endParaRPr lang="fr-FR" altLang="fr-FR" sz="2600" i="1" dirty="0">
              <a:solidFill>
                <a:schemeClr val="bg1"/>
              </a:solidFill>
            </a:endParaRPr>
          </a:p>
          <a:p>
            <a:pPr marL="0" lvl="1" algn="r"/>
            <a:r>
              <a:rPr lang="fr-FR" altLang="fr-FR" sz="2600" i="1" dirty="0">
                <a:solidFill>
                  <a:schemeClr val="bg1"/>
                </a:solidFill>
              </a:rPr>
              <a:t>Jérôme LACROIX, Commissaire aux comptes</a:t>
            </a:r>
          </a:p>
          <a:p>
            <a:pPr algn="ctr"/>
            <a:endParaRPr lang="fr-FR" altLang="fr-FR" sz="4400" dirty="0">
              <a:solidFill>
                <a:srgbClr val="145773"/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42735"/>
            <a:ext cx="1334641" cy="15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2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32284"/>
            <a:ext cx="8229600" cy="36208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altLang="fr-FR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altLang="fr-FR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FR" altLang="fr-FR" sz="800" dirty="0" smtClean="0"/>
              <a:t>	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94" y="5301208"/>
            <a:ext cx="1192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979712" y="5301208"/>
            <a:ext cx="5184576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financier 2016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460965"/>
            <a:ext cx="7372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800" b="1" dirty="0">
                <a:solidFill>
                  <a:srgbClr val="5D85C0"/>
                </a:solidFill>
                <a:latin typeface="Calibri" panose="020F0502020204030204" pitchFamily="34" charset="0"/>
              </a:rPr>
              <a:t>LES CHIFFRES CLES</a:t>
            </a:r>
            <a:endParaRPr lang="fr-FR" sz="2800" b="1" dirty="0">
              <a:solidFill>
                <a:srgbClr val="5D85C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59047"/>
              </p:ext>
            </p:extLst>
          </p:nvPr>
        </p:nvGraphicFramePr>
        <p:xfrm>
          <a:off x="323528" y="1412776"/>
          <a:ext cx="8508467" cy="3322320"/>
        </p:xfrm>
        <a:graphic>
          <a:graphicData uri="http://schemas.openxmlformats.org/drawingml/2006/table">
            <a:tbl>
              <a:tblPr/>
              <a:tblGrid>
                <a:gridCol w="440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2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Georgia"/>
                        </a:rPr>
                        <a:t>Résultat net global : - </a:t>
                      </a:r>
                      <a:r>
                        <a:rPr lang="fr-FR" sz="2400" b="1" dirty="0" smtClean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Georgia"/>
                        </a:rPr>
                        <a:t>23 766 </a:t>
                      </a:r>
                      <a:r>
                        <a:rPr lang="fr-FR" sz="2400" b="1" dirty="0" smtClean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€</a:t>
                      </a:r>
                      <a:endParaRPr lang="fr-FR" sz="2400" dirty="0">
                        <a:solidFill>
                          <a:srgbClr val="5D85C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Georgia"/>
                        </a:rPr>
                        <a:t> </a:t>
                      </a:r>
                      <a:endParaRPr lang="fr-FR" sz="1800" dirty="0">
                        <a:solidFill>
                          <a:srgbClr val="5D85C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Bilan Actif</a:t>
                      </a:r>
                      <a:r>
                        <a:rPr lang="fr-FR" sz="2000" dirty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 :                                         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Actif immobilisé : </a:t>
                      </a:r>
                      <a:r>
                        <a:rPr lang="fr-FR" sz="2000" dirty="0" smtClean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394 279 €</a:t>
                      </a:r>
                      <a:endParaRPr lang="fr-FR" sz="2000" dirty="0">
                        <a:solidFill>
                          <a:srgbClr val="5D85C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Créances : 249 </a:t>
                      </a:r>
                      <a:r>
                        <a:rPr lang="fr-FR" sz="2000" dirty="0" smtClean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930 </a:t>
                      </a:r>
                      <a:r>
                        <a:rPr lang="fr-FR" sz="2000" dirty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€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Trésorerie : </a:t>
                      </a:r>
                      <a:r>
                        <a:rPr lang="fr-FR" sz="2000" dirty="0" smtClean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264 566 €</a:t>
                      </a:r>
                      <a:endParaRPr lang="fr-FR" sz="2000" dirty="0">
                        <a:solidFill>
                          <a:srgbClr val="5D85C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Bilan Passif :                                         </a:t>
                      </a:r>
                      <a:endParaRPr lang="fr-FR" sz="2000" dirty="0">
                        <a:solidFill>
                          <a:srgbClr val="5D85C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Fonds associatifs : </a:t>
                      </a:r>
                      <a:r>
                        <a:rPr lang="fr-FR" sz="2000" dirty="0" smtClean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512 137 €</a:t>
                      </a:r>
                      <a:endParaRPr lang="fr-FR" sz="2000" dirty="0">
                        <a:solidFill>
                          <a:srgbClr val="5D85C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Provisions : </a:t>
                      </a:r>
                      <a:r>
                        <a:rPr lang="fr-FR" sz="2000" dirty="0" smtClean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214 544 €</a:t>
                      </a:r>
                      <a:endParaRPr lang="fr-FR" sz="2000" dirty="0">
                        <a:solidFill>
                          <a:srgbClr val="5D85C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fr-FR" sz="900" dirty="0">
                        <a:solidFill>
                          <a:srgbClr val="5D85C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57307" marR="57307" marT="0" marB="0">
                    <a:lnL w="12700" cap="flat" cmpd="sng" algn="ctr">
                      <a:solidFill>
                        <a:srgbClr val="5D8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8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8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8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fr-FR" sz="900" dirty="0">
                        <a:solidFill>
                          <a:srgbClr val="5D85C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fr-FR" sz="2000" kern="1200" dirty="0" smtClean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Contributions volontaires</a:t>
                      </a:r>
                      <a:r>
                        <a:rPr lang="fr-FR" sz="2000" kern="1200" dirty="0" smtClean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: 194 </a:t>
                      </a:r>
                      <a:r>
                        <a:rPr lang="fr-FR" sz="2000" kern="1200" dirty="0" smtClean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840 €</a:t>
                      </a:r>
                      <a:endParaRPr lang="fr-FR" sz="2000" kern="1200" dirty="0">
                        <a:solidFill>
                          <a:srgbClr val="5D85C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800" b="1" dirty="0" smtClean="0">
                        <a:solidFill>
                          <a:srgbClr val="5D85C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Compte </a:t>
                      </a:r>
                      <a:r>
                        <a:rPr lang="fr-FR" sz="2000" b="1" dirty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de résultat (produits)</a:t>
                      </a:r>
                      <a:endParaRPr lang="fr-FR" sz="2000" dirty="0">
                        <a:solidFill>
                          <a:srgbClr val="5D85C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Subventions : </a:t>
                      </a:r>
                      <a:r>
                        <a:rPr lang="fr-FR" sz="2000" dirty="0" smtClean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300 385 €</a:t>
                      </a:r>
                      <a:endParaRPr lang="fr-FR" sz="2000" dirty="0">
                        <a:solidFill>
                          <a:srgbClr val="5D85C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 smtClean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Autofinancement</a:t>
                      </a:r>
                      <a:r>
                        <a:rPr lang="fr-FR" sz="2000" dirty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 : </a:t>
                      </a:r>
                      <a:r>
                        <a:rPr lang="fr-FR" sz="2000" dirty="0" smtClean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307 373 €</a:t>
                      </a:r>
                      <a:endParaRPr lang="fr-FR" sz="2000" dirty="0">
                        <a:solidFill>
                          <a:srgbClr val="5D85C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Compte de résultat (charges):</a:t>
                      </a:r>
                      <a:endParaRPr lang="fr-FR" sz="2000" dirty="0">
                        <a:solidFill>
                          <a:srgbClr val="5D85C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 smtClean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Personnel</a:t>
                      </a:r>
                      <a:r>
                        <a:rPr lang="fr-FR" sz="2000" dirty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 : </a:t>
                      </a:r>
                      <a:r>
                        <a:rPr lang="fr-FR" sz="2000" dirty="0" smtClean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513 114 €</a:t>
                      </a:r>
                      <a:endParaRPr lang="fr-FR" sz="2000" dirty="0">
                        <a:solidFill>
                          <a:srgbClr val="5D85C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Autres charges : </a:t>
                      </a:r>
                      <a:r>
                        <a:rPr lang="fr-FR" sz="2000" dirty="0" smtClean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134 691 €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 smtClean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Honoraires formateurs : 96 000 €</a:t>
                      </a:r>
                      <a:endParaRPr lang="fr-FR" sz="2000" dirty="0">
                        <a:solidFill>
                          <a:srgbClr val="5D85C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5D85C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 </a:t>
                      </a:r>
                      <a:endParaRPr lang="fr-FR" sz="900" dirty="0">
                        <a:solidFill>
                          <a:srgbClr val="5D85C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5306" marR="5306" marT="0" marB="0">
                    <a:lnL w="12700" cap="flat" cmpd="sng" algn="ctr">
                      <a:solidFill>
                        <a:srgbClr val="5D8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8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8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8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0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064896" cy="1066800"/>
          </a:xfrm>
        </p:spPr>
        <p:txBody>
          <a:bodyPr/>
          <a:lstStyle/>
          <a:p>
            <a:pPr algn="ctr" eaLnBrk="1" hangingPunct="1"/>
            <a:r>
              <a:rPr lang="fr-FR" alt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VOLUME D</a:t>
            </a:r>
            <a:r>
              <a:rPr lang="fr-FR" alt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’ </a:t>
            </a:r>
            <a:r>
              <a:rPr lang="fr-FR" altLang="fr-FR" sz="2400" b="1" dirty="0" err="1" smtClean="0">
                <a:solidFill>
                  <a:srgbClr val="5D85C0"/>
                </a:solidFill>
                <a:latin typeface="Calibri" panose="020F0502020204030204" pitchFamily="34" charset="0"/>
              </a:rPr>
              <a:t>Activite</a:t>
            </a:r>
            <a:r>
              <a:rPr lang="fr-FR" alt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des 3 dernières années</a:t>
            </a:r>
            <a:br>
              <a:rPr lang="fr-FR" alt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</a:br>
            <a:r>
              <a:rPr lang="fr-FR" altLang="fr-FR" sz="2400" cap="none" dirty="0" smtClean="0">
                <a:solidFill>
                  <a:srgbClr val="5D85C0"/>
                </a:solidFill>
                <a:latin typeface="Calibri" panose="020F0502020204030204" pitchFamily="34" charset="0"/>
              </a:rPr>
              <a:t>(A périmètre constant)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43808" y="1628800"/>
            <a:ext cx="416859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Comptes 2014 : 891 k€</a:t>
            </a:r>
          </a:p>
          <a:p>
            <a:pPr eaLnBrk="1" hangingPunct="1">
              <a:spcBef>
                <a:spcPct val="0"/>
              </a:spcBef>
              <a:defRPr/>
            </a:pPr>
            <a:endParaRPr lang="fr-FR" altLang="fr-FR" sz="2400" dirty="0" smtClean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Comptes </a:t>
            </a: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2015 </a:t>
            </a:r>
            <a:r>
              <a:rPr lang="fr-FR" alt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: </a:t>
            </a: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770 </a:t>
            </a:r>
            <a:r>
              <a:rPr lang="fr-FR" alt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k€</a:t>
            </a:r>
          </a:p>
          <a:p>
            <a:pPr eaLnBrk="1" hangingPunct="1">
              <a:spcBef>
                <a:spcPct val="0"/>
              </a:spcBef>
              <a:defRPr/>
            </a:pPr>
            <a:endParaRPr lang="fr-FR" altLang="fr-FR" sz="240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Comptes </a:t>
            </a: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2016 </a:t>
            </a:r>
            <a:r>
              <a:rPr lang="fr-FR" alt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: </a:t>
            </a: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742 </a:t>
            </a:r>
            <a:r>
              <a:rPr lang="fr-FR" alt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k€</a:t>
            </a:r>
          </a:p>
          <a:p>
            <a:pPr eaLnBrk="1" hangingPunct="1">
              <a:spcBef>
                <a:spcPct val="0"/>
              </a:spcBef>
              <a:defRPr/>
            </a:pPr>
            <a:endParaRPr lang="fr-FR" altLang="fr-FR" sz="240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Budget 2017 </a:t>
            </a:r>
            <a:r>
              <a:rPr lang="fr-FR" alt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: </a:t>
            </a: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662 </a:t>
            </a:r>
            <a:r>
              <a:rPr lang="fr-FR" alt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k€</a:t>
            </a:r>
          </a:p>
          <a:p>
            <a:pPr eaLnBrk="1" hangingPunct="1">
              <a:spcBef>
                <a:spcPct val="0"/>
              </a:spcBef>
              <a:defRPr/>
            </a:pPr>
            <a:endParaRPr lang="fr-FR" altLang="fr-FR" sz="2400" dirty="0">
              <a:solidFill>
                <a:srgbClr val="FF0000"/>
              </a:solidFill>
              <a:latin typeface="Eurostile" panose="020B050402020205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94" y="5301208"/>
            <a:ext cx="1192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979712" y="5301208"/>
            <a:ext cx="5184576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financier 2016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064896" cy="1066800"/>
          </a:xfrm>
        </p:spPr>
        <p:txBody>
          <a:bodyPr/>
          <a:lstStyle/>
          <a:p>
            <a:pPr algn="ctr" eaLnBrk="1" hangingPunct="1"/>
            <a:r>
              <a:rPr lang="fr-FR" alt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ARRET DE 2 ACTIONS</a:t>
            </a:r>
            <a:endParaRPr lang="fr-FR" altLang="fr-FR" sz="2400" cap="none" dirty="0" smtClean="0">
              <a:solidFill>
                <a:srgbClr val="5D85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9389" y="1196752"/>
            <a:ext cx="868061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Le </a:t>
            </a: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Pôle </a:t>
            </a: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d’Initiatives Locales en Economie solidaire (PILES 83) basé à Draguignan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fr-FR" altLang="fr-FR" sz="2400" dirty="0" smtClean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L’action médiation de quartier à Toulon autour de l’accueil de jour des Amis de Jéricho</a:t>
            </a:r>
            <a:endParaRPr lang="fr-FR" altLang="fr-FR" sz="240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fr-FR" altLang="fr-FR" sz="2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Ces arrêts ont conduit au licenciement économique des 2 salariés, le </a:t>
            </a: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coût </a:t>
            </a: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pour le structure est de 45 000 €. Celui-ci n’est pas </a:t>
            </a: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reconductible</a:t>
            </a:r>
            <a:endParaRPr lang="fr-FR" altLang="fr-FR" sz="2400" dirty="0">
              <a:solidFill>
                <a:srgbClr val="5D85C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94" y="5301208"/>
            <a:ext cx="1192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979712" y="5301208"/>
            <a:ext cx="5184576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financier 2016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57525"/>
            <a:ext cx="7439025" cy="1066800"/>
          </a:xfrm>
        </p:spPr>
        <p:txBody>
          <a:bodyPr/>
          <a:lstStyle/>
          <a:p>
            <a:pPr algn="ctr" eaLnBrk="1" hangingPunct="1"/>
            <a:r>
              <a:rPr lang="fr-FR" alt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Le résultat d’exploitation</a:t>
            </a: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371773" y="1340768"/>
            <a:ext cx="840045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Résultat d’exploitation =   - 136 047 €.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FR" altLang="fr-FR" sz="1000" dirty="0" smtClean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Explications </a:t>
            </a: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    </a:t>
            </a:r>
            <a:r>
              <a:rPr lang="fr-FR" alt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P</a:t>
            </a: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erte d’une subvention du </a:t>
            </a: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Conseil Régional </a:t>
            </a: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: 55 000 € 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    Arrêt de 2 actions : 45 000 €</a:t>
            </a:r>
          </a:p>
          <a:p>
            <a:pPr marL="633413" indent="-633413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Une exploitation déjà déficitaire en 2015 et difficile à  redresser malgré les </a:t>
            </a: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efforts</a:t>
            </a:r>
            <a:endParaRPr lang="fr-FR" altLang="fr-FR" sz="2400" dirty="0" smtClean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FR" altLang="fr-FR" sz="10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 dirty="0" smtClean="0">
                <a:solidFill>
                  <a:schemeClr val="tx2"/>
                </a:solidFill>
              </a:rPr>
              <a:t/>
            </a:r>
            <a:br>
              <a:rPr lang="fr-FR" altLang="fr-FR" sz="2400" dirty="0" smtClean="0">
                <a:solidFill>
                  <a:schemeClr val="tx2"/>
                </a:solidFill>
              </a:rPr>
            </a:br>
            <a:endParaRPr lang="fr-FR" altLang="fr-FR" sz="1000" dirty="0" smtClean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94" y="5301208"/>
            <a:ext cx="1192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979712" y="5301208"/>
            <a:ext cx="5184576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financier 2016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439025" cy="1066800"/>
          </a:xfrm>
        </p:spPr>
        <p:txBody>
          <a:bodyPr/>
          <a:lstStyle/>
          <a:p>
            <a:pPr algn="ctr" eaLnBrk="1" hangingPunct="1"/>
            <a:r>
              <a:rPr lang="fr-FR" alt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Le résultat exceptionnel</a:t>
            </a: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660608" y="1052736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15975" indent="-3587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Résultat exceptionnel =    </a:t>
            </a:r>
            <a:r>
              <a:rPr lang="fr-FR" alt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111 375 </a:t>
            </a: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€</a:t>
            </a:r>
            <a:r>
              <a:rPr lang="fr-FR" alt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FR" altLang="fr-FR" sz="2400" b="1" dirty="0">
                <a:solidFill>
                  <a:srgbClr val="5D85C0"/>
                </a:solidFill>
                <a:latin typeface="Calibri" panose="020F0502020204030204" pitchFamily="34" charset="0"/>
              </a:rPr>
              <a:t>2 </a:t>
            </a:r>
            <a:r>
              <a:rPr lang="fr-FR" alt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explications</a:t>
            </a: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:</a:t>
            </a:r>
            <a:r>
              <a:rPr lang="fr-FR" alt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/>
            </a:r>
            <a:br>
              <a:rPr lang="fr-FR" altLang="fr-FR" sz="2400" dirty="0">
                <a:solidFill>
                  <a:srgbClr val="5D85C0"/>
                </a:solidFill>
                <a:latin typeface="Calibri" panose="020F0502020204030204" pitchFamily="34" charset="0"/>
              </a:rPr>
            </a:br>
            <a:endParaRPr lang="fr-FR" altLang="fr-FR" sz="100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fr-FR" alt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Affectation d’une quote-part du legs (</a:t>
            </a: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100 </a:t>
            </a:r>
            <a:r>
              <a:rPr lang="fr-FR" alt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0</a:t>
            </a: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00 </a:t>
            </a:r>
            <a:r>
              <a:rPr lang="fr-FR" alt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€ </a:t>
            </a: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) décidé dans le cadre de la restructuration globale de l’UDV afin que le centre départemental mutualise les compétences au service des associations et facilite l’animation des territoires ou thématique.</a:t>
            </a:r>
            <a:endParaRPr lang="fr-FR" altLang="fr-FR" sz="100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Une provision faite en 2015 pour une rupture conventionnelle réalisée au 1</a:t>
            </a:r>
            <a:r>
              <a:rPr lang="fr-FR" altLang="fr-FR" sz="2400" baseline="30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e</a:t>
            </a: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 semestre </a:t>
            </a: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2016</a:t>
            </a:r>
            <a:endParaRPr lang="fr-FR" altLang="fr-FR" sz="240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94" y="5301208"/>
            <a:ext cx="1192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979712" y="5301208"/>
            <a:ext cx="5184576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financier 2016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3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32340" cy="1066800"/>
          </a:xfrm>
        </p:spPr>
        <p:txBody>
          <a:bodyPr/>
          <a:lstStyle/>
          <a:p>
            <a:pPr algn="ctr" eaLnBrk="1" hangingPunct="1"/>
            <a:r>
              <a:rPr lang="fr-FR" alt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SYNTHESE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84373" y="1010951"/>
            <a:ext cx="7986713" cy="43088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Résultat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de l’exercice : -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23 766 €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fr-FR" sz="800" dirty="0" smtClean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Report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à nouveau de fin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2015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passera de 31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878 €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à   </a:t>
            </a:r>
            <a:endParaRPr lang="fr-FR" sz="2400" dirty="0" smtClean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   8112 €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fin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2016.</a:t>
            </a:r>
            <a:endParaRPr lang="fr-FR" sz="240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marL="263525" indent="-263525">
              <a:defRPr/>
            </a:pPr>
            <a:endParaRPr lang="fr-FR" sz="80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Un travail reste à faire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les 2 prochaines années pour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réduire le déficit d’exploitation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et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ainsi retrouver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l’équilibre d’exploitation en 2019. </a:t>
            </a:r>
          </a:p>
          <a:p>
            <a:pPr>
              <a:defRPr/>
            </a:pP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   3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axes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de travail sont lancés :</a:t>
            </a:r>
          </a:p>
          <a:p>
            <a:pPr lvl="2"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-   Sensibilisation des associations adhérentes</a:t>
            </a:r>
          </a:p>
          <a:p>
            <a:pPr marL="1257300" lvl="2" indent="-342900">
              <a:buFontTx/>
              <a:buChar char="-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Recherche de fonds privés </a:t>
            </a:r>
          </a:p>
          <a:p>
            <a:pPr marL="1257300" lvl="2" indent="-342900">
              <a:buFontTx/>
              <a:buChar char="-"/>
              <a:defRPr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Mobilisation des financeurs</a:t>
            </a:r>
            <a:r>
              <a:rPr lang="fr-FR" sz="2400" dirty="0"/>
              <a:t/>
            </a:r>
            <a:br>
              <a:rPr lang="fr-FR" sz="2400" dirty="0"/>
            </a:b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94" y="5301208"/>
            <a:ext cx="1192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979712" y="5301208"/>
            <a:ext cx="5184576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financier 2016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fr-FR" smtClean="0"/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fr-FR" smtClean="0"/>
              <a:t>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fr-FR" smtClean="0"/>
              <a:t>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fr-FR" smtClean="0"/>
              <a:t> 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43" y="5373216"/>
            <a:ext cx="97631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79712" y="155679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Logos des partenaires</a:t>
            </a:r>
            <a:endParaRPr lang="fr-FR" dirty="0"/>
          </a:p>
        </p:txBody>
      </p:sp>
      <p:pic>
        <p:nvPicPr>
          <p:cNvPr id="10242" name="Picture 2" descr="\\UDV-SRV01\6- documents partages\-1 ASSOCIATION UDV (pour tous)\Assemblée Générale UDV\2017 AG  31 mai\communication\lo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72" y="44624"/>
            <a:ext cx="7766050" cy="49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4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1124744"/>
            <a:ext cx="7986713" cy="22775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endParaRPr lang="fr-FR" sz="2400" dirty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fr-FR" sz="28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RAPPORT DU COMMISSAIRE AUX COMPTES</a:t>
            </a:r>
            <a:r>
              <a:rPr lang="fr-FR" sz="2400" dirty="0">
                <a:latin typeface="Calibri" panose="020F0502020204030204" pitchFamily="34" charset="0"/>
              </a:rPr>
              <a:t/>
            </a:r>
            <a:br>
              <a:rPr lang="fr-FR" sz="2400" dirty="0">
                <a:latin typeface="Calibri" panose="020F0502020204030204" pitchFamily="34" charset="0"/>
              </a:rPr>
            </a:br>
            <a:endParaRPr lang="fr-FR" sz="2400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Jérôme LACROIX</a:t>
            </a:r>
          </a:p>
          <a:p>
            <a:pPr algn="ctr">
              <a:defRPr/>
            </a:pP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Cabinet COFIMEC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94" y="5301208"/>
            <a:ext cx="1192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979712" y="5301208"/>
            <a:ext cx="5184576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financier 2016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2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47664" y="5344343"/>
            <a:ext cx="5688632" cy="13681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financier 2016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75656" y="1484784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Questions</a:t>
            </a:r>
          </a:p>
          <a:p>
            <a:pPr algn="ctr"/>
            <a:r>
              <a:rPr lang="fr-FR" sz="4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puis</a:t>
            </a:r>
          </a:p>
          <a:p>
            <a:pPr algn="ctr"/>
            <a:r>
              <a:rPr lang="fr-FR" sz="4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Vote du rapport financier</a:t>
            </a:r>
            <a:endParaRPr lang="fr-FR" sz="4000" dirty="0">
              <a:solidFill>
                <a:srgbClr val="5D85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7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UDV-SRV01\6- documents partages\-1 ASSOCIATION UDV (pour tous)\Assemblée Générale UDV\2017 AG  31 mai\communication\vie un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978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9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5655540" cy="1066800"/>
          </a:xfrm>
        </p:spPr>
        <p:txBody>
          <a:bodyPr/>
          <a:lstStyle/>
          <a:p>
            <a:pPr algn="ctr" eaLnBrk="1" hangingPunct="1"/>
            <a:r>
              <a:rPr lang="fr-FR" alt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MONTANT DE LA COTISATION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99592" y="1844824"/>
            <a:ext cx="33843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  <a:defRPr/>
            </a:pPr>
            <a:endParaRPr lang="fr-FR" sz="2400" dirty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fr-FR" sz="2400" dirty="0" smtClean="0">
                <a:latin typeface="Calibri" panose="020F0502020204030204" pitchFamily="34" charset="0"/>
              </a:rPr>
              <a:t>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La cotisation est fixée à 160 euros cette année encore!</a:t>
            </a:r>
          </a:p>
          <a:p>
            <a:pPr algn="ctr">
              <a:defRPr/>
            </a:pPr>
            <a:endParaRPr lang="fr-FR" sz="2400" dirty="0">
              <a:solidFill>
                <a:srgbClr val="5D85C0"/>
              </a:solidFill>
              <a:latin typeface="Eurostile" panose="020B0504020202050204" pitchFamily="34" charset="0"/>
            </a:endParaRPr>
          </a:p>
          <a:p>
            <a:pPr algn="ctr">
              <a:defRPr/>
            </a:pPr>
            <a:r>
              <a:rPr lang="fr-FR" sz="2400" dirty="0"/>
              <a:t/>
            </a:r>
            <a:br>
              <a:rPr lang="fr-FR" sz="2400" dirty="0"/>
            </a:b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94" y="5301208"/>
            <a:ext cx="1192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979712" y="5301208"/>
            <a:ext cx="5184576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financier 2016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908" y="404664"/>
            <a:ext cx="283976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ctrTitle"/>
          </p:nvPr>
        </p:nvSpPr>
        <p:spPr>
          <a:xfrm rot="19063071">
            <a:off x="911136" y="1633303"/>
            <a:ext cx="7530271" cy="1470025"/>
          </a:xfrm>
        </p:spPr>
        <p:txBody>
          <a:bodyPr/>
          <a:lstStyle/>
          <a:p>
            <a:r>
              <a:rPr lang="fr-FR" altLang="fr-FR" sz="4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 ateliers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dirty="0" smtClean="0"/>
          </a:p>
        </p:txBody>
      </p:sp>
      <p:sp>
        <p:nvSpPr>
          <p:cNvPr id="14338" name="Titre 1"/>
          <p:cNvSpPr txBox="1">
            <a:spLocks/>
          </p:cNvSpPr>
          <p:nvPr/>
        </p:nvSpPr>
        <p:spPr bwMode="auto">
          <a:xfrm>
            <a:off x="1187624" y="3501008"/>
            <a:ext cx="82296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4400" dirty="0" smtClean="0">
              <a:solidFill>
                <a:srgbClr val="145773"/>
              </a:solidFill>
              <a:latin typeface="Eurostile" panose="020B0504020202050204" pitchFamily="34" charset="0"/>
            </a:endParaRPr>
          </a:p>
          <a:p>
            <a:pPr algn="ctr"/>
            <a:endParaRPr lang="fr-FR" altLang="fr-FR" sz="4800" dirty="0">
              <a:solidFill>
                <a:srgbClr val="145773"/>
              </a:solidFill>
              <a:latin typeface="Eurostile" panose="020B0504020202050204" pitchFamily="34" charset="0"/>
            </a:endParaRPr>
          </a:p>
          <a:p>
            <a:pPr algn="ctr"/>
            <a:r>
              <a:rPr lang="fr-FR" altLang="fr-FR" sz="4400" dirty="0" smtClean="0">
                <a:solidFill>
                  <a:srgbClr val="145773"/>
                </a:solidFill>
                <a:latin typeface="Eurostile" panose="020B0504020202050204" pitchFamily="34" charset="0"/>
              </a:rPr>
              <a:t>      </a:t>
            </a:r>
            <a:endParaRPr lang="fr-FR" altLang="fr-FR" sz="4400" dirty="0">
              <a:solidFill>
                <a:schemeClr val="bg1"/>
              </a:solidFill>
              <a:latin typeface="Eurostile" panose="020B0504020202050204" pitchFamily="34" charset="0"/>
            </a:endParaRPr>
          </a:p>
          <a:p>
            <a:pPr algn="ctr"/>
            <a:r>
              <a:rPr lang="fr-FR" altLang="fr-FR" sz="3600" i="1" dirty="0" smtClean="0">
                <a:solidFill>
                  <a:schemeClr val="bg1"/>
                </a:solidFill>
                <a:latin typeface="Eurostile" panose="020B0504020202050204" pitchFamily="34" charset="0"/>
              </a:rPr>
              <a:t>  </a:t>
            </a:r>
            <a:endParaRPr lang="fr-FR" altLang="fr-FR" sz="4400" dirty="0">
              <a:solidFill>
                <a:srgbClr val="145773"/>
              </a:solidFill>
              <a:latin typeface="Eurostile" panose="020B0504020202050204" pitchFamily="34" charset="0"/>
            </a:endParaRPr>
          </a:p>
        </p:txBody>
      </p:sp>
      <p:pic>
        <p:nvPicPr>
          <p:cNvPr id="14339" name="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95" y="5085184"/>
            <a:ext cx="1468944" cy="15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1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496944" cy="4248472"/>
          </a:xfrm>
        </p:spPr>
        <p:txBody>
          <a:bodyPr/>
          <a:lstStyle/>
          <a:p>
            <a:pPr algn="ctr" eaLnBrk="1" hangingPunct="1"/>
            <a:r>
              <a:rPr lang="fr-FR" alt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4 ATELIERS </a:t>
            </a:r>
            <a:r>
              <a:rPr lang="fr-FR" alt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Proposés:</a:t>
            </a:r>
            <a:r>
              <a:rPr lang="fr-FR" alt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/>
            </a:r>
            <a:br>
              <a:rPr lang="fr-FR" altLang="fr-FR" sz="2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</a:br>
            <a:r>
              <a:rPr lang="fr-FR" altLang="fr-FR" sz="2400" b="1" dirty="0">
                <a:solidFill>
                  <a:srgbClr val="5D85C0"/>
                </a:solidFill>
                <a:latin typeface="Calibri" panose="020F0502020204030204" pitchFamily="34" charset="0"/>
              </a:rPr>
              <a:t/>
            </a:r>
            <a:br>
              <a:rPr lang="fr-FR" altLang="fr-FR" sz="2400" b="1" dirty="0">
                <a:solidFill>
                  <a:srgbClr val="5D85C0"/>
                </a:solidFill>
                <a:latin typeface="Calibri" panose="020F0502020204030204" pitchFamily="34" charset="0"/>
              </a:rPr>
            </a:b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1/ Recherche de fonds privés</a:t>
            </a:r>
            <a:b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</a:b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/>
            </a:r>
            <a:b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</a:b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2/ communication interne au réseau</a:t>
            </a:r>
            <a:b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</a:b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/>
            </a:r>
            <a:b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</a:b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3/ participation des accueillis </a:t>
            </a:r>
            <a:b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</a:b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et bénévoles aux projets</a:t>
            </a:r>
            <a:b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</a:b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/>
            </a:r>
            <a:b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</a:br>
            <a:r>
              <a:rPr lang="fr-FR" alt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4/ partenariats institutionnels</a:t>
            </a:r>
            <a:r>
              <a:rPr lang="fr-FR" altLang="fr-FR" sz="2400" b="1" dirty="0">
                <a:solidFill>
                  <a:srgbClr val="5D85C0"/>
                </a:solidFill>
                <a:latin typeface="Eurostile" panose="020B0504020202050204" pitchFamily="34" charset="0"/>
              </a:rPr>
              <a:t/>
            </a:r>
            <a:br>
              <a:rPr lang="fr-FR" altLang="fr-FR" sz="2400" b="1" dirty="0">
                <a:solidFill>
                  <a:srgbClr val="5D85C0"/>
                </a:solidFill>
                <a:latin typeface="Eurostile" panose="020B0504020202050204" pitchFamily="34" charset="0"/>
              </a:rPr>
            </a:br>
            <a:r>
              <a:rPr lang="fr-FR" altLang="fr-FR" sz="2400" b="1" dirty="0" smtClean="0">
                <a:solidFill>
                  <a:srgbClr val="5D85C0"/>
                </a:solidFill>
                <a:latin typeface="Eurostile" panose="020B0504020202050204" pitchFamily="34" charset="0"/>
              </a:rPr>
              <a:t/>
            </a:r>
            <a:br>
              <a:rPr lang="fr-FR" altLang="fr-FR" sz="2400" b="1" dirty="0" smtClean="0">
                <a:solidFill>
                  <a:srgbClr val="5D85C0"/>
                </a:solidFill>
                <a:latin typeface="Eurostile" panose="020B0504020202050204" pitchFamily="34" charset="0"/>
              </a:rPr>
            </a:br>
            <a:endParaRPr lang="fr-FR" altLang="fr-FR" sz="2400" b="1" dirty="0" smtClean="0">
              <a:solidFill>
                <a:srgbClr val="5D85C0"/>
              </a:solidFill>
              <a:latin typeface="Eurostile" panose="020B050402020205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94" y="5301208"/>
            <a:ext cx="1192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979712" y="5301208"/>
            <a:ext cx="5184576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AG UDV – 31 mai 2017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496944" cy="4248472"/>
          </a:xfrm>
        </p:spPr>
        <p:txBody>
          <a:bodyPr/>
          <a:lstStyle/>
          <a:p>
            <a:pPr algn="ctr" eaLnBrk="1" hangingPunct="1"/>
            <a:r>
              <a:rPr lang="fr-FR" altLang="fr-FR" sz="4800" cap="none" dirty="0">
                <a:solidFill>
                  <a:srgbClr val="5D85C0"/>
                </a:solidFill>
                <a:latin typeface="Calibri" panose="020F0502020204030204" pitchFamily="34" charset="0"/>
              </a:rPr>
              <a:t>R</a:t>
            </a:r>
            <a:r>
              <a:rPr lang="fr-FR" altLang="fr-FR" sz="4800" cap="none" dirty="0" smtClean="0">
                <a:solidFill>
                  <a:srgbClr val="5D85C0"/>
                </a:solidFill>
                <a:latin typeface="Calibri" panose="020F0502020204030204" pitchFamily="34" charset="0"/>
              </a:rPr>
              <a:t>emontées </a:t>
            </a:r>
            <a:br>
              <a:rPr lang="fr-FR" altLang="fr-FR" sz="4800" cap="none" dirty="0" smtClean="0">
                <a:solidFill>
                  <a:srgbClr val="5D85C0"/>
                </a:solidFill>
                <a:latin typeface="Calibri" panose="020F0502020204030204" pitchFamily="34" charset="0"/>
              </a:rPr>
            </a:br>
            <a:r>
              <a:rPr lang="fr-FR" altLang="fr-FR" sz="4800" cap="none" dirty="0" smtClean="0">
                <a:solidFill>
                  <a:srgbClr val="5D85C0"/>
                </a:solidFill>
                <a:latin typeface="Calibri" panose="020F0502020204030204" pitchFamily="34" charset="0"/>
              </a:rPr>
              <a:t>des 4 ateliers</a:t>
            </a:r>
            <a:r>
              <a:rPr lang="fr-FR" altLang="fr-FR" sz="2400" b="1" dirty="0">
                <a:solidFill>
                  <a:srgbClr val="5D85C0"/>
                </a:solidFill>
                <a:latin typeface="Eurostile" panose="020B0504020202050204" pitchFamily="34" charset="0"/>
              </a:rPr>
              <a:t/>
            </a:r>
            <a:br>
              <a:rPr lang="fr-FR" altLang="fr-FR" sz="2400" b="1" dirty="0">
                <a:solidFill>
                  <a:srgbClr val="5D85C0"/>
                </a:solidFill>
                <a:latin typeface="Eurostile" panose="020B0504020202050204" pitchFamily="34" charset="0"/>
              </a:rPr>
            </a:br>
            <a:r>
              <a:rPr lang="fr-FR" altLang="fr-FR" sz="2400" b="1" dirty="0" smtClean="0">
                <a:solidFill>
                  <a:srgbClr val="5D85C0"/>
                </a:solidFill>
                <a:latin typeface="Eurostile" panose="020B0504020202050204" pitchFamily="34" charset="0"/>
              </a:rPr>
              <a:t/>
            </a:r>
            <a:br>
              <a:rPr lang="fr-FR" altLang="fr-FR" sz="2400" b="1" dirty="0" smtClean="0">
                <a:solidFill>
                  <a:srgbClr val="5D85C0"/>
                </a:solidFill>
                <a:latin typeface="Eurostile" panose="020B0504020202050204" pitchFamily="34" charset="0"/>
              </a:rPr>
            </a:br>
            <a:endParaRPr lang="fr-FR" altLang="fr-FR" sz="2400" b="1" dirty="0" smtClean="0">
              <a:solidFill>
                <a:srgbClr val="5D85C0"/>
              </a:solidFill>
              <a:latin typeface="Eurostile" panose="020B050402020205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94" y="5301208"/>
            <a:ext cx="1192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979712" y="5301208"/>
            <a:ext cx="5184576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AG UDV – 31 mai 2017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ctrTitle"/>
          </p:nvPr>
        </p:nvSpPr>
        <p:spPr>
          <a:xfrm rot="19063071">
            <a:off x="911136" y="1633303"/>
            <a:ext cx="7530271" cy="1470025"/>
          </a:xfrm>
        </p:spPr>
        <p:txBody>
          <a:bodyPr/>
          <a:lstStyle/>
          <a:p>
            <a:r>
              <a:rPr lang="fr-FR" altLang="fr-FR" sz="4400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RAPPORT d'orientations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dirty="0" smtClean="0"/>
          </a:p>
        </p:txBody>
      </p:sp>
      <p:sp>
        <p:nvSpPr>
          <p:cNvPr id="14338" name="Titre 1"/>
          <p:cNvSpPr txBox="1">
            <a:spLocks/>
          </p:cNvSpPr>
          <p:nvPr/>
        </p:nvSpPr>
        <p:spPr bwMode="auto">
          <a:xfrm>
            <a:off x="1187624" y="3501008"/>
            <a:ext cx="82296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4400" dirty="0" smtClean="0">
              <a:solidFill>
                <a:srgbClr val="145773"/>
              </a:solidFill>
              <a:latin typeface="Eurostile" panose="020B0504020202050204" pitchFamily="34" charset="0"/>
            </a:endParaRPr>
          </a:p>
          <a:p>
            <a:pPr algn="ctr"/>
            <a:endParaRPr lang="fr-FR" altLang="fr-FR" sz="4800" dirty="0">
              <a:solidFill>
                <a:srgbClr val="145773"/>
              </a:solidFill>
              <a:latin typeface="Eurostile" panose="020B0504020202050204" pitchFamily="34" charset="0"/>
            </a:endParaRPr>
          </a:p>
          <a:p>
            <a:pPr algn="ctr"/>
            <a:r>
              <a:rPr lang="fr-FR" altLang="fr-FR" sz="4400" dirty="0" smtClean="0">
                <a:solidFill>
                  <a:srgbClr val="145773"/>
                </a:solidFill>
                <a:latin typeface="Eurostile" panose="020B0504020202050204" pitchFamily="34" charset="0"/>
              </a:rPr>
              <a:t>      </a:t>
            </a:r>
            <a:endParaRPr lang="fr-FR" altLang="fr-FR" sz="4400" dirty="0">
              <a:solidFill>
                <a:schemeClr val="bg1"/>
              </a:solidFill>
              <a:latin typeface="Eurostile" panose="020B0504020202050204" pitchFamily="34" charset="0"/>
            </a:endParaRPr>
          </a:p>
          <a:p>
            <a:pPr algn="ctr"/>
            <a:r>
              <a:rPr lang="fr-FR" altLang="fr-FR" sz="3600" i="1" dirty="0" smtClean="0">
                <a:solidFill>
                  <a:schemeClr val="bg1"/>
                </a:solidFill>
              </a:rPr>
              <a:t>  Thierry O’Neill, </a:t>
            </a:r>
          </a:p>
          <a:p>
            <a:pPr algn="ctr"/>
            <a:r>
              <a:rPr lang="fr-FR" altLang="fr-FR" sz="3600" i="1" dirty="0" smtClean="0">
                <a:solidFill>
                  <a:schemeClr val="bg1"/>
                </a:solidFill>
              </a:rPr>
              <a:t>président</a:t>
            </a:r>
            <a:endParaRPr lang="fr-FR" altLang="fr-FR" sz="3600" i="1" dirty="0">
              <a:solidFill>
                <a:schemeClr val="bg1"/>
              </a:solidFill>
            </a:endParaRPr>
          </a:p>
          <a:p>
            <a:pPr algn="ctr"/>
            <a:endParaRPr lang="fr-FR" altLang="fr-FR" sz="4400" dirty="0">
              <a:solidFill>
                <a:srgbClr val="145773"/>
              </a:solidFill>
              <a:latin typeface="Eurostile" panose="020B0504020202050204" pitchFamily="34" charset="0"/>
            </a:endParaRPr>
          </a:p>
        </p:txBody>
      </p:sp>
      <p:pic>
        <p:nvPicPr>
          <p:cNvPr id="14339" name="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95" y="5085184"/>
            <a:ext cx="1468944" cy="15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1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4813059"/>
          </a:xfrm>
        </p:spPr>
        <p:txBody>
          <a:bodyPr rtlCol="0">
            <a:noAutofit/>
          </a:bodyPr>
          <a:lstStyle/>
          <a:p>
            <a:pPr marL="0" indent="0"/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En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2017,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3 axes comme 3 défis à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relever dans la continuité de l’année dernière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.</a:t>
            </a:r>
            <a:endParaRPr lang="fr-FR" sz="2400" dirty="0" smtClean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endParaRPr lang="fr-FR" sz="240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1</a:t>
            </a:r>
            <a:r>
              <a:rPr lang="fr-FR" sz="2400" b="0" dirty="0" smtClean="0">
                <a:solidFill>
                  <a:srgbClr val="5D85C0"/>
                </a:solidFill>
                <a:latin typeface="Calibri" panose="020F0502020204030204" pitchFamily="34" charset="0"/>
              </a:rPr>
              <a:t>/Répondre</a:t>
            </a:r>
            <a:r>
              <a:rPr lang="fr-FR" sz="2400" b="0" dirty="0">
                <a:solidFill>
                  <a:srgbClr val="5D85C0"/>
                </a:solidFill>
                <a:latin typeface="Calibri" panose="020F0502020204030204" pitchFamily="34" charset="0"/>
              </a:rPr>
              <a:t>, à notre niveau, aux nouveaux  défis de la </a:t>
            </a:r>
            <a:r>
              <a:rPr lang="fr-FR" sz="2400" b="0" dirty="0" smtClean="0">
                <a:solidFill>
                  <a:srgbClr val="5D85C0"/>
                </a:solidFill>
                <a:latin typeface="Calibri" panose="020F0502020204030204" pitchFamily="34" charset="0"/>
              </a:rPr>
              <a:t>société.</a:t>
            </a:r>
            <a:endParaRPr lang="fr-FR" sz="2400" b="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2/</a:t>
            </a:r>
            <a:r>
              <a:rPr lang="fr-FR" sz="2400" b="0" dirty="0" smtClean="0">
                <a:solidFill>
                  <a:srgbClr val="5D85C0"/>
                </a:solidFill>
                <a:latin typeface="Calibri" panose="020F0502020204030204" pitchFamily="34" charset="0"/>
              </a:rPr>
              <a:t>Favoriser </a:t>
            </a:r>
            <a:r>
              <a:rPr lang="fr-FR" sz="2400" b="0" dirty="0">
                <a:solidFill>
                  <a:srgbClr val="5D85C0"/>
                </a:solidFill>
                <a:latin typeface="Calibri" panose="020F0502020204030204" pitchFamily="34" charset="0"/>
              </a:rPr>
              <a:t>la coopération et la mutualisation (ressources et savoir-faire) des associations adhérentes d’un même territoire pour optimiser la capacité d’innover.</a:t>
            </a:r>
          </a:p>
          <a:p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3/</a:t>
            </a:r>
            <a:r>
              <a:rPr lang="fr-FR" sz="2400" b="0" dirty="0" smtClean="0">
                <a:solidFill>
                  <a:srgbClr val="5D85C0"/>
                </a:solidFill>
                <a:latin typeface="Calibri" panose="020F0502020204030204" pitchFamily="34" charset="0"/>
              </a:rPr>
              <a:t>Promouvoir </a:t>
            </a:r>
            <a:r>
              <a:rPr lang="fr-FR" sz="2400" b="0" dirty="0">
                <a:solidFill>
                  <a:srgbClr val="5D85C0"/>
                </a:solidFill>
                <a:latin typeface="Calibri" panose="020F0502020204030204" pitchFamily="34" charset="0"/>
              </a:rPr>
              <a:t>le partenariat de proximité avec tous </a:t>
            </a:r>
            <a:r>
              <a:rPr lang="fr-FR" sz="2400" b="0" dirty="0" smtClean="0">
                <a:solidFill>
                  <a:srgbClr val="5D85C0"/>
                </a:solidFill>
                <a:latin typeface="Calibri" panose="020F0502020204030204" pitchFamily="34" charset="0"/>
              </a:rPr>
              <a:t> les </a:t>
            </a:r>
            <a:r>
              <a:rPr lang="fr-FR" sz="2400" b="0" dirty="0">
                <a:solidFill>
                  <a:srgbClr val="5D85C0"/>
                </a:solidFill>
                <a:latin typeface="Calibri" panose="020F0502020204030204" pitchFamily="34" charset="0"/>
              </a:rPr>
              <a:t>acteurs </a:t>
            </a:r>
            <a:r>
              <a:rPr lang="fr-FR" sz="2400" b="0" dirty="0" smtClean="0">
                <a:solidFill>
                  <a:srgbClr val="5D85C0"/>
                </a:solidFill>
                <a:latin typeface="Calibri" panose="020F0502020204030204" pitchFamily="34" charset="0"/>
              </a:rPr>
              <a:t>locaux.</a:t>
            </a:r>
            <a:endParaRPr lang="fr-FR" sz="2400" b="0" dirty="0">
              <a:solidFill>
                <a:srgbClr val="5D85C0"/>
              </a:solidFill>
              <a:latin typeface="Calibri" panose="020F0502020204030204" pitchFamily="34" charset="0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94" y="5322556"/>
            <a:ext cx="1192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979712" y="5301208"/>
            <a:ext cx="5184576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d’orientations 2017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1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7"/>
            <a:ext cx="8229600" cy="3168353"/>
          </a:xfrm>
        </p:spPr>
        <p:txBody>
          <a:bodyPr rtlCol="0">
            <a:noAutofit/>
          </a:bodyPr>
          <a:lstStyle/>
          <a:p>
            <a:endParaRPr lang="fr-FR" sz="240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marL="0" indent="0"/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1</a:t>
            </a:r>
            <a:r>
              <a:rPr lang="fr-FR" sz="2400" baseline="30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er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 défi : Répondre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, à notre niveau, aux nouveaux  défis de la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société: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400" b="0" dirty="0">
                <a:solidFill>
                  <a:srgbClr val="5D85C0"/>
                </a:solidFill>
                <a:latin typeface="Calibri" panose="020F0502020204030204" pitchFamily="34" charset="0"/>
              </a:rPr>
              <a:t>Repenser notre action dans les quartiers au vu des défis actuels que posent ces quartiers : paix sociale, vivre ensemble, citoyenneté, insertion, gestion du fait religieux, etc…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400" b="0" dirty="0">
                <a:solidFill>
                  <a:srgbClr val="5D85C0"/>
                </a:solidFill>
                <a:latin typeface="Calibri" panose="020F0502020204030204" pitchFamily="34" charset="0"/>
              </a:rPr>
              <a:t>Relever le défi de l’accueil des </a:t>
            </a:r>
            <a:r>
              <a:rPr lang="fr-FR" sz="2400" b="0" dirty="0" smtClean="0">
                <a:solidFill>
                  <a:srgbClr val="5D85C0"/>
                </a:solidFill>
                <a:latin typeface="Calibri" panose="020F0502020204030204" pitchFamily="34" charset="0"/>
              </a:rPr>
              <a:t>migrants</a:t>
            </a:r>
            <a:endParaRPr lang="fr-FR" sz="2400" b="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94" y="5322556"/>
            <a:ext cx="1192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979712" y="5301208"/>
            <a:ext cx="5184576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d’orientations 2017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4813059"/>
          </a:xfrm>
        </p:spPr>
        <p:txBody>
          <a:bodyPr rtlCol="0">
            <a:noAutofit/>
          </a:bodyPr>
          <a:lstStyle/>
          <a:p>
            <a:pPr marL="0" indent="0"/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2</a:t>
            </a:r>
            <a:r>
              <a:rPr lang="fr-FR" sz="2400" baseline="30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e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 défi: Favoriser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la coopération et la mutualisation (ressources et savoir-faire) des associations adhérentes d’un même territoire pour optimiser la capacité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d’innover:</a:t>
            </a:r>
            <a:b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</a:br>
            <a:endParaRPr lang="fr-FR" sz="1200" dirty="0" smtClean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0" dirty="0" smtClean="0">
                <a:solidFill>
                  <a:srgbClr val="5D85C0"/>
                </a:solidFill>
                <a:latin typeface="Calibri" panose="020F0502020204030204" pitchFamily="34" charset="0"/>
              </a:rPr>
              <a:t>Mettre en œuvre le projet associatif de l’UDV pour </a:t>
            </a:r>
            <a:r>
              <a:rPr lang="fr-FR" sz="2400" b="0" dirty="0" smtClean="0">
                <a:solidFill>
                  <a:srgbClr val="5D85C0"/>
                </a:solidFill>
                <a:latin typeface="Calibri" panose="020F0502020204030204" pitchFamily="34" charset="0"/>
              </a:rPr>
              <a:t>2016 -2020</a:t>
            </a:r>
            <a:endParaRPr lang="fr-FR" sz="2400" b="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0" dirty="0" smtClean="0">
                <a:solidFill>
                  <a:srgbClr val="5D85C0"/>
                </a:solidFill>
                <a:latin typeface="Calibri" panose="020F0502020204030204" pitchFamily="34" charset="0"/>
              </a:rPr>
              <a:t>Continuer à construire l’UDV dans un cadre structurant:</a:t>
            </a:r>
          </a:p>
          <a:p>
            <a:pPr lvl="4">
              <a:buClr>
                <a:srgbClr val="5D85C0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Diagnostic réalisé par l’IFAPE </a:t>
            </a:r>
          </a:p>
          <a:p>
            <a:pPr lvl="4">
              <a:buClr>
                <a:srgbClr val="5D85C0"/>
              </a:buClr>
              <a:buFont typeface="Arial" panose="020B0604020202020204" pitchFamily="34" charset="0"/>
              <a:buChar char="•"/>
            </a:pPr>
            <a:r>
              <a:rPr lang="fr-FR" sz="2400" b="0" dirty="0" smtClean="0">
                <a:solidFill>
                  <a:srgbClr val="5D85C0"/>
                </a:solidFill>
                <a:latin typeface="Calibri" panose="020F0502020204030204" pitchFamily="34" charset="0"/>
              </a:rPr>
              <a:t>Un séminaire annuel sur l’insertion le 13 octobre </a:t>
            </a:r>
            <a:r>
              <a:rPr lang="fr-FR" sz="2400" b="0" dirty="0" smtClean="0">
                <a:solidFill>
                  <a:srgbClr val="5D85C0"/>
                </a:solidFill>
                <a:latin typeface="Calibri" panose="020F0502020204030204" pitchFamily="34" charset="0"/>
              </a:rPr>
              <a:t>2017</a:t>
            </a:r>
            <a:endParaRPr lang="fr-FR" sz="2400" b="0" dirty="0" smtClean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5D85C0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Consolider les pôles territoriaux de l’UDV</a:t>
            </a:r>
          </a:p>
          <a:p>
            <a:pPr lvl="1">
              <a:buClr>
                <a:srgbClr val="5D85C0"/>
              </a:buClr>
              <a:buFont typeface="Arial" panose="020B0604020202020204" pitchFamily="34" charset="0"/>
              <a:buChar char="•"/>
            </a:pPr>
            <a:r>
              <a:rPr lang="fr-FR" sz="2400" b="0" dirty="0" smtClean="0">
                <a:solidFill>
                  <a:srgbClr val="5D85C0"/>
                </a:solidFill>
                <a:latin typeface="Calibri" panose="020F0502020204030204" pitchFamily="34" charset="0"/>
              </a:rPr>
              <a:t>Organiser l’animation de l’UDV autour des 5 thématiques en s’appuyant sur les chargés de mission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800" b="0" dirty="0" smtClean="0">
              <a:solidFill>
                <a:srgbClr val="5D85C0"/>
              </a:solidFill>
              <a:latin typeface="Century Gothic" panose="020B0502020202020204" pitchFamily="34" charset="0"/>
            </a:endParaRPr>
          </a:p>
          <a:p>
            <a:endParaRPr lang="fr-FR" sz="2400" b="0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94" y="5322556"/>
            <a:ext cx="1192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979712" y="5301208"/>
            <a:ext cx="5184576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d’orientations 2017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2880320"/>
          </a:xfrm>
        </p:spPr>
        <p:txBody>
          <a:bodyPr rtlCol="0">
            <a:noAutofit/>
          </a:bodyPr>
          <a:lstStyle/>
          <a:p>
            <a:pPr marL="0" indent="0"/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3e défi : Promouvoir </a:t>
            </a:r>
            <a:r>
              <a:rPr lang="fr-FR" sz="2400" dirty="0">
                <a:solidFill>
                  <a:srgbClr val="5D85C0"/>
                </a:solidFill>
                <a:latin typeface="Calibri" panose="020F0502020204030204" pitchFamily="34" charset="0"/>
              </a:rPr>
              <a:t>le partenariat de proximité avec tous </a:t>
            </a:r>
            <a:r>
              <a:rPr lang="fr-FR" sz="24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 les acteurs locaux: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000" b="0" dirty="0" smtClean="0">
                <a:solidFill>
                  <a:srgbClr val="5D85C0"/>
                </a:solidFill>
                <a:latin typeface="Calibri" panose="020F0502020204030204" pitchFamily="34" charset="0"/>
              </a:rPr>
              <a:t>Décliner le </a:t>
            </a:r>
            <a:r>
              <a:rPr lang="fr-FR" sz="2000" b="0" dirty="0" err="1" smtClean="0">
                <a:solidFill>
                  <a:srgbClr val="5D85C0"/>
                </a:solidFill>
                <a:latin typeface="Calibri" panose="020F0502020204030204" pitchFamily="34" charset="0"/>
              </a:rPr>
              <a:t>modele</a:t>
            </a:r>
            <a:r>
              <a:rPr lang="fr-FR" sz="2000" b="0" dirty="0" smtClean="0">
                <a:solidFill>
                  <a:srgbClr val="5D85C0"/>
                </a:solidFill>
                <a:latin typeface="Calibri" panose="020F0502020204030204" pitchFamily="34" charset="0"/>
              </a:rPr>
              <a:t> de </a:t>
            </a:r>
            <a:r>
              <a:rPr lang="fr-FR" sz="2000" b="0" dirty="0">
                <a:solidFill>
                  <a:srgbClr val="5D85C0"/>
                </a:solidFill>
                <a:latin typeface="Calibri" panose="020F0502020204030204" pitchFamily="34" charset="0"/>
              </a:rPr>
              <a:t>Convention Pluriannuelle d’Objectifs </a:t>
            </a:r>
            <a:r>
              <a:rPr lang="fr-FR" sz="2000" b="0" dirty="0" smtClean="0">
                <a:solidFill>
                  <a:srgbClr val="5D85C0"/>
                </a:solidFill>
                <a:latin typeface="Calibri" panose="020F0502020204030204" pitchFamily="34" charset="0"/>
              </a:rPr>
              <a:t>signée </a:t>
            </a:r>
            <a:r>
              <a:rPr lang="fr-FR" sz="2000" b="0" dirty="0">
                <a:solidFill>
                  <a:srgbClr val="5D85C0"/>
                </a:solidFill>
                <a:latin typeface="Calibri" panose="020F0502020204030204" pitchFamily="34" charset="0"/>
              </a:rPr>
              <a:t>avec l’ARS  </a:t>
            </a:r>
            <a:r>
              <a:rPr lang="fr-FR" sz="2000" b="0" dirty="0" smtClean="0">
                <a:solidFill>
                  <a:srgbClr val="5D85C0"/>
                </a:solidFill>
                <a:latin typeface="Calibri" panose="020F0502020204030204" pitchFamily="34" charset="0"/>
              </a:rPr>
              <a:t>à d’autres acteurs institutionnels</a:t>
            </a:r>
            <a:endParaRPr lang="fr-FR" sz="2000" b="0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000" b="0" dirty="0" smtClean="0">
                <a:solidFill>
                  <a:srgbClr val="5D85C0"/>
                </a:solidFill>
                <a:latin typeface="Calibri" panose="020F0502020204030204" pitchFamily="34" charset="0"/>
              </a:rPr>
              <a:t>Renforcer notre partenariat opérationnel avec </a:t>
            </a:r>
            <a:r>
              <a:rPr lang="fr-FR" sz="2000" b="0" dirty="0">
                <a:solidFill>
                  <a:srgbClr val="5D85C0"/>
                </a:solidFill>
                <a:latin typeface="Calibri" panose="020F0502020204030204" pitchFamily="34" charset="0"/>
              </a:rPr>
              <a:t>les acteurs associatifs </a:t>
            </a:r>
            <a:r>
              <a:rPr lang="fr-FR" sz="2000" b="0" dirty="0" smtClean="0">
                <a:solidFill>
                  <a:srgbClr val="5D85C0"/>
                </a:solidFill>
                <a:latin typeface="Calibri" panose="020F0502020204030204" pitchFamily="34" charset="0"/>
              </a:rPr>
              <a:t>afin </a:t>
            </a:r>
            <a:r>
              <a:rPr lang="fr-FR" sz="2000" b="0" dirty="0">
                <a:solidFill>
                  <a:srgbClr val="5D85C0"/>
                </a:solidFill>
                <a:latin typeface="Calibri" panose="020F0502020204030204" pitchFamily="34" charset="0"/>
              </a:rPr>
              <a:t>d’optimiser nos interventions 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94" y="5322556"/>
            <a:ext cx="1192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979712" y="5301208"/>
            <a:ext cx="5184576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d’orientations 2017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47664" y="5344343"/>
            <a:ext cx="5688632" cy="13681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d’orientations 2017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75656" y="1484784"/>
            <a:ext cx="6715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Questions</a:t>
            </a:r>
          </a:p>
          <a:p>
            <a:pPr algn="ctr"/>
            <a:r>
              <a:rPr lang="fr-FR" sz="4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puis</a:t>
            </a:r>
          </a:p>
          <a:p>
            <a:pPr algn="ctr"/>
            <a:r>
              <a:rPr lang="fr-FR" sz="4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Vote du rapport d’orientations</a:t>
            </a:r>
            <a:endParaRPr lang="fr-FR" sz="4000" dirty="0">
              <a:solidFill>
                <a:srgbClr val="5D85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7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5301208"/>
            <a:ext cx="5112568" cy="13681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d’activités 2016</a:t>
            </a:r>
            <a:b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</a:br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Vie de l’Union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7928" y="1628799"/>
            <a:ext cx="5958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auto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LES GRANDES DATES ET RDV DE L’ANNÉE 2016</a:t>
            </a:r>
            <a:endParaRPr lang="fr-FR" sz="3600" dirty="0">
              <a:solidFill>
                <a:srgbClr val="FF0000"/>
              </a:solidFill>
              <a:latin typeface="Eurostile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6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ctrTitle"/>
          </p:nvPr>
        </p:nvSpPr>
        <p:spPr>
          <a:xfrm rot="19122202">
            <a:off x="915861" y="1404291"/>
            <a:ext cx="7772400" cy="1583840"/>
          </a:xfrm>
        </p:spPr>
        <p:txBody>
          <a:bodyPr/>
          <a:lstStyle/>
          <a:p>
            <a:r>
              <a:rPr lang="fr-FR" altLang="fr-FR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PRESENTATION DU NOUVEL ADHERENT</a:t>
            </a:r>
            <a:r>
              <a:rPr lang="fr-FR" altLang="fr-FR" sz="3400" dirty="0" smtClean="0"/>
              <a:t/>
            </a:r>
            <a:br>
              <a:rPr lang="fr-FR" altLang="fr-FR" sz="3400" dirty="0" smtClean="0"/>
            </a:br>
            <a:endParaRPr lang="fr-FR" altLang="fr-FR" sz="3400" b="1" dirty="0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7" y="5278438"/>
            <a:ext cx="119221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3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ctrTitle"/>
          </p:nvPr>
        </p:nvSpPr>
        <p:spPr>
          <a:xfrm rot="19122202">
            <a:off x="915861" y="1404291"/>
            <a:ext cx="7772400" cy="1583840"/>
          </a:xfrm>
        </p:spPr>
        <p:txBody>
          <a:bodyPr/>
          <a:lstStyle/>
          <a:p>
            <a:r>
              <a:rPr lang="fr-FR" altLang="fr-FR" b="1" dirty="0" smtClean="0">
                <a:solidFill>
                  <a:srgbClr val="5D85C0"/>
                </a:solidFill>
                <a:latin typeface="Calibri" panose="020F0502020204030204" pitchFamily="34" charset="0"/>
              </a:rPr>
              <a:t>élection DES administrateurs</a:t>
            </a:r>
            <a:r>
              <a:rPr lang="fr-FR" altLang="fr-FR" sz="3400" dirty="0" smtClean="0"/>
              <a:t/>
            </a:r>
            <a:br>
              <a:rPr lang="fr-FR" altLang="fr-FR" sz="3400" dirty="0" smtClean="0"/>
            </a:br>
            <a:endParaRPr lang="fr-FR" altLang="fr-FR" sz="3400" b="1" dirty="0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7" y="5278438"/>
            <a:ext cx="119221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7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5301208"/>
            <a:ext cx="5112568" cy="13681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d’activités 2016</a:t>
            </a:r>
            <a:b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</a:br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Vie de l’Union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25823" y="332656"/>
            <a:ext cx="8175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D85C0"/>
                </a:solidFill>
                <a:latin typeface="Calibri" panose="020F0502020204030204" pitchFamily="34" charset="0"/>
              </a:rPr>
              <a:t>8</a:t>
            </a: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 </a:t>
            </a:r>
            <a:r>
              <a:rPr lang="fr-FR" dirty="0">
                <a:solidFill>
                  <a:srgbClr val="5D85C0"/>
                </a:solidFill>
                <a:latin typeface="Calibri" panose="020F0502020204030204" pitchFamily="34" charset="0"/>
              </a:rPr>
              <a:t>mars : </a:t>
            </a: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Tous au cirque en partenariat avec le cirque </a:t>
            </a:r>
            <a:r>
              <a:rPr lang="fr-FR" dirty="0" err="1" smtClean="0">
                <a:solidFill>
                  <a:srgbClr val="5D85C0"/>
                </a:solidFill>
                <a:latin typeface="Calibri" panose="020F0502020204030204" pitchFamily="34" charset="0"/>
              </a:rPr>
              <a:t>Médrano</a:t>
            </a: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 à Toulon</a:t>
            </a:r>
            <a:endParaRPr lang="fr-FR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24 mai 2016</a:t>
            </a:r>
            <a:r>
              <a:rPr lang="fr-FR" dirty="0">
                <a:solidFill>
                  <a:srgbClr val="5D85C0"/>
                </a:solidFill>
                <a:latin typeface="Calibri" panose="020F0502020204030204" pitchFamily="34" charset="0"/>
              </a:rPr>
              <a:t> : </a:t>
            </a:r>
            <a:r>
              <a:rPr lang="fr-FR" dirty="0">
                <a:solidFill>
                  <a:srgbClr val="5D85C0"/>
                </a:solidFill>
                <a:latin typeface="Calibri" panose="020F0502020204030204" pitchFamily="34" charset="0"/>
              </a:rPr>
              <a:t>P</a:t>
            </a: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articipation </a:t>
            </a: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aux Marches Fraternelles initiées par le Secours Catholique pour ses 70 </a:t>
            </a: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ans</a:t>
            </a:r>
            <a:endParaRPr lang="fr-FR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3074" name="Picture 2" descr="\\UDV-SRV01\6- documents partages\-13 COMMUNICATION (pour tous)\PHOTOTEQUE\Evénements\2016\cirque Medrano\Photos retravaillées\IMG_8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32985"/>
            <a:ext cx="203335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UDV-SRV01\6- documents partages\-13 COMMUNICATION (pour tous)\PHOTOTEQUE\Evénements\2016\lancement 70 ans SC 2 mai 2016\P10503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30123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6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5301208"/>
            <a:ext cx="5112568" cy="13681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d’activités 2016</a:t>
            </a:r>
            <a:b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</a:br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Vie de l’Union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8234" y="375047"/>
            <a:ext cx="8175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D85C0"/>
                </a:solidFill>
                <a:latin typeface="Calibri" panose="020F0502020204030204" pitchFamily="34" charset="0"/>
              </a:rPr>
              <a:t>23 juin : Journée portes ouvertes à la résidence solidaire les </a:t>
            </a:r>
            <a:r>
              <a:rPr lang="fr-FR" dirty="0" err="1">
                <a:solidFill>
                  <a:srgbClr val="5D85C0"/>
                </a:solidFill>
                <a:latin typeface="Calibri" panose="020F0502020204030204" pitchFamily="34" charset="0"/>
              </a:rPr>
              <a:t>Favières</a:t>
            </a:r>
            <a:endParaRPr lang="fr-FR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21 au 23 septembre: </a:t>
            </a:r>
            <a:r>
              <a:rPr lang="fr-FR" dirty="0">
                <a:solidFill>
                  <a:srgbClr val="5D85C0"/>
                </a:solidFill>
                <a:latin typeface="Calibri" panose="020F0502020204030204" pitchFamily="34" charset="0"/>
              </a:rPr>
              <a:t>Tournoi national de Sports Solidaires au </a:t>
            </a:r>
            <a:r>
              <a:rPr lang="fr-FR" dirty="0" err="1" smtClean="0">
                <a:solidFill>
                  <a:srgbClr val="5D85C0"/>
                </a:solidFill>
                <a:latin typeface="Calibri" panose="020F0502020204030204" pitchFamily="34" charset="0"/>
              </a:rPr>
              <a:t>Pradet</a:t>
            </a:r>
            <a:r>
              <a:rPr lang="fr-FR" dirty="0">
                <a:solidFill>
                  <a:srgbClr val="5D85C0"/>
                </a:solidFill>
                <a:latin typeface="Calibri" panose="020F0502020204030204" pitchFamily="34" charset="0"/>
              </a:rPr>
              <a:t>,</a:t>
            </a: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 </a:t>
            </a:r>
            <a:r>
              <a:rPr lang="fr-FR" dirty="0">
                <a:solidFill>
                  <a:srgbClr val="5D85C0"/>
                </a:solidFill>
                <a:latin typeface="Calibri" panose="020F0502020204030204" pitchFamily="34" charset="0"/>
              </a:rPr>
              <a:t>organisé par les amis de </a:t>
            </a: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Jéricho</a:t>
            </a:r>
            <a:endParaRPr lang="fr-FR" dirty="0">
              <a:solidFill>
                <a:srgbClr val="5D85C0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 descr="\\UDV-SRV01\6- documents partages\-13 COMMUNICATION (pour tous)\PHOTOTEQUE\Evénements\2016\Journée donateurs aux Favières\IMG_85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7" y="1700808"/>
            <a:ext cx="3791329" cy="252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UDV-SRV01\6- documents partages\-13 COMMUNICATION (pour tous)\NOUVELLE PHOTOTHEQUE\03 - UDV\Solidarités Aire Toulonnaise\Les Amis de Jéricho\04 - Rencontres nationales du sport solidaire\Sport solidaire 2016\IMG_96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584" y="1674994"/>
            <a:ext cx="3830051" cy="255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1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5301208"/>
            <a:ext cx="5112568" cy="13681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d’activités 2016</a:t>
            </a:r>
            <a:b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</a:br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Vie de l’Union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8233" y="188640"/>
            <a:ext cx="8175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4 octobre : </a:t>
            </a: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Inauguration </a:t>
            </a: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de l’éco-hameau solidaire St François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17 </a:t>
            </a:r>
            <a:r>
              <a:rPr lang="fr-FR" dirty="0">
                <a:solidFill>
                  <a:srgbClr val="5D85C0"/>
                </a:solidFill>
                <a:latin typeface="Calibri" panose="020F0502020204030204" pitchFamily="34" charset="0"/>
              </a:rPr>
              <a:t>octobre </a:t>
            </a: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2016</a:t>
            </a:r>
            <a:r>
              <a:rPr lang="fr-FR" dirty="0">
                <a:solidFill>
                  <a:srgbClr val="5D85C0"/>
                </a:solidFill>
                <a:latin typeface="Calibri" panose="020F0502020204030204" pitchFamily="34" charset="0"/>
              </a:rPr>
              <a:t> : </a:t>
            </a: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29</a:t>
            </a:r>
            <a:r>
              <a:rPr lang="fr-FR" baseline="30000" dirty="0" smtClean="0">
                <a:solidFill>
                  <a:srgbClr val="5D85C0"/>
                </a:solidFill>
                <a:latin typeface="Calibri" panose="020F0502020204030204" pitchFamily="34" charset="0"/>
              </a:rPr>
              <a:t>e</a:t>
            </a: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 Journée </a:t>
            </a:r>
            <a:r>
              <a:rPr lang="fr-FR" dirty="0">
                <a:solidFill>
                  <a:srgbClr val="5D85C0"/>
                </a:solidFill>
                <a:latin typeface="Calibri" panose="020F0502020204030204" pitchFamily="34" charset="0"/>
              </a:rPr>
              <a:t>mondiale du refus de la </a:t>
            </a: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misère – 2 évènements à Toulon et la Garde</a:t>
            </a:r>
            <a:endParaRPr lang="fr-FR" dirty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5122" name="Picture 2" descr="\\UDV-SRV01\6- documents partages\-13 COMMUNICATION (pour tous)\NOUVELLE PHOTOTHEQUE\03 - UDV\Dracénie Solidarités\Dracénie Solidarités\02 - Eco Hameau St François\2016-10-04 pose de la 1ère pierre\IMG_9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38" y="1268760"/>
            <a:ext cx="2228649" cy="334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UDV-SRV01\6- documents partages\-13 COMMUNICATION (pour tous)\PHOTOTEQUE\Evénements\2016\Accueil de jours hors les murs\14724029_1190782374311871_47396483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59160"/>
            <a:ext cx="4470097" cy="33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5301208"/>
            <a:ext cx="5112568" cy="13681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Rapport d’activités 2016</a:t>
            </a:r>
            <a:b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</a:br>
            <a:r>
              <a:rPr lang="fr-FR" cap="none" dirty="0" smtClean="0">
                <a:solidFill>
                  <a:srgbClr val="5D85C0"/>
                </a:solidFill>
                <a:latin typeface="Century Gothic" panose="020B0502020202020204" pitchFamily="34" charset="0"/>
              </a:rPr>
              <a:t>Vie de l’Union</a:t>
            </a:r>
            <a:endParaRPr lang="fr-FR" cap="none" dirty="0">
              <a:solidFill>
                <a:srgbClr val="5D85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29510"/>
            <a:ext cx="1190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17189" y="369787"/>
            <a:ext cx="8175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11 au 13 novembre : pèlerinage </a:t>
            </a:r>
            <a:r>
              <a:rPr lang="fr-FR" dirty="0" err="1" smtClean="0">
                <a:solidFill>
                  <a:srgbClr val="5D85C0"/>
                </a:solidFill>
                <a:latin typeface="Calibri" panose="020F0502020204030204" pitchFamily="34" charset="0"/>
              </a:rPr>
              <a:t>Fratello</a:t>
            </a: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 à </a:t>
            </a:r>
            <a:r>
              <a:rPr lang="fr-FR" dirty="0">
                <a:solidFill>
                  <a:srgbClr val="5D85C0"/>
                </a:solidFill>
                <a:latin typeface="Calibri" panose="020F0502020204030204" pitchFamily="34" charset="0"/>
              </a:rPr>
              <a:t>R</a:t>
            </a: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ome pour les personnes en situation de </a:t>
            </a: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précarité </a:t>
            </a:r>
            <a:endParaRPr lang="fr-FR" dirty="0" smtClean="0">
              <a:solidFill>
                <a:srgbClr val="5D85C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5 </a:t>
            </a:r>
            <a:r>
              <a:rPr lang="fr-FR" dirty="0">
                <a:solidFill>
                  <a:srgbClr val="5D85C0"/>
                </a:solidFill>
                <a:latin typeface="Calibri" panose="020F0502020204030204" pitchFamily="34" charset="0"/>
              </a:rPr>
              <a:t>décembre : </a:t>
            </a: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Journée </a:t>
            </a:r>
            <a:r>
              <a:rPr lang="fr-FR" dirty="0">
                <a:solidFill>
                  <a:srgbClr val="5D85C0"/>
                </a:solidFill>
                <a:latin typeface="Calibri" panose="020F0502020204030204" pitchFamily="34" charset="0"/>
              </a:rPr>
              <a:t>mondiale du </a:t>
            </a:r>
            <a:r>
              <a:rPr lang="fr-FR" dirty="0" smtClean="0">
                <a:solidFill>
                  <a:srgbClr val="5D85C0"/>
                </a:solidFill>
                <a:latin typeface="Calibri" panose="020F0502020204030204" pitchFamily="34" charset="0"/>
              </a:rPr>
              <a:t>bénévolat</a:t>
            </a:r>
          </a:p>
          <a:p>
            <a:endParaRPr lang="fr-FR" dirty="0">
              <a:solidFill>
                <a:srgbClr val="FF0000"/>
              </a:solidFill>
              <a:latin typeface="Eurostile" panose="020B0504020202050204" pitchFamily="34" charset="0"/>
            </a:endParaRPr>
          </a:p>
          <a:p>
            <a:endParaRPr lang="fr-FR" dirty="0"/>
          </a:p>
        </p:txBody>
      </p:sp>
      <p:pic>
        <p:nvPicPr>
          <p:cNvPr id="6146" name="Picture 2" descr="\\UDV-SRV01\6- documents partages\-13 COMMUNICATION (pour tous)\PHOTOTEQUE\Evénements\2016\FRATELLO\photos Christophe Parel\20161113_121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51642"/>
            <a:ext cx="435248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UDV-SRV01\6- documents partages\-13 COMMUNICATION (pour tous)\PHOTOTEQUE\Evénements\2016\JMB\Delphine\IMG_97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11110"/>
            <a:ext cx="3822918" cy="25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9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Personnalisé 3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8C260"/>
      </a:accent2>
      <a:accent3>
        <a:srgbClr val="7B9CCE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1192</Words>
  <Application>Microsoft Office PowerPoint</Application>
  <PresentationFormat>Affichage à l'écran (4:3)</PresentationFormat>
  <Paragraphs>312</Paragraphs>
  <Slides>51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64" baseType="lpstr">
      <vt:lpstr>Arial</vt:lpstr>
      <vt:lpstr>Calibri</vt:lpstr>
      <vt:lpstr>Century Gothic</vt:lpstr>
      <vt:lpstr>Courier New</vt:lpstr>
      <vt:lpstr>Eurostile</vt:lpstr>
      <vt:lpstr>Franklin Gothic Book</vt:lpstr>
      <vt:lpstr>Franklin Gothic Medium</vt:lpstr>
      <vt:lpstr>Georgia</vt:lpstr>
      <vt:lpstr>Symbol</vt:lpstr>
      <vt:lpstr>Times New Roman</vt:lpstr>
      <vt:lpstr>Tunga</vt:lpstr>
      <vt:lpstr>Wingdings</vt:lpstr>
      <vt:lpstr>Angles</vt:lpstr>
      <vt:lpstr>Assemblée générale 31 mai 2017</vt:lpstr>
      <vt:lpstr>RAPPORT MORAL </vt:lpstr>
      <vt:lpstr>RAPPORT d’Activités </vt:lpstr>
      <vt:lpstr>Présentation PowerPoint</vt:lpstr>
      <vt:lpstr>Rapport d’activités 2016 Vie de l’Union</vt:lpstr>
      <vt:lpstr>Rapport d’activités 2016 Vie de l’Union</vt:lpstr>
      <vt:lpstr>Rapport d’activités 2016 Vie de l’Union</vt:lpstr>
      <vt:lpstr>Rapport d’activités 2016 Vie de l’Union</vt:lpstr>
      <vt:lpstr>Rapport d’activités 2016 Vie de l’Union</vt:lpstr>
      <vt:lpstr>Présentation PowerPoint</vt:lpstr>
      <vt:lpstr>Présentation PowerPoint</vt:lpstr>
      <vt:lpstr>Présentation PowerPoint</vt:lpstr>
      <vt:lpstr>Présentation PowerPoint</vt:lpstr>
      <vt:lpstr>Rapport d’activités 2016 Vie de l’Union</vt:lpstr>
      <vt:lpstr>Présentation PowerPoint</vt:lpstr>
      <vt:lpstr>Rapport d’activités 2016 Vie du centre départemental</vt:lpstr>
      <vt:lpstr>Rapport d’activités 2016 Vie du centre départemental</vt:lpstr>
      <vt:lpstr>Rapport d’activités 2016 Vie du centre départemental</vt:lpstr>
      <vt:lpstr>Rapport d’activités 2016 Vie du centre départemental</vt:lpstr>
      <vt:lpstr>Rapport d’activités 2016 Vie du centre départemental</vt:lpstr>
      <vt:lpstr>Rapport d’activités 2016 Vie du centre départemental</vt:lpstr>
      <vt:lpstr>Rapport d’activités 2016 Vie du centre départemental</vt:lpstr>
      <vt:lpstr>Rapport d’activités 2016 Vie du centre départemental</vt:lpstr>
      <vt:lpstr>Rapport d’activités 2016 Vie du centre départemental</vt:lpstr>
      <vt:lpstr>Rapport d’activités 2016 Vie du centre départemental</vt:lpstr>
      <vt:lpstr>Rapport d’activités 2016 Vie du centre départemental</vt:lpstr>
      <vt:lpstr>Rapport d’activités 2016 Vie du centre départemental</vt:lpstr>
      <vt:lpstr>Rapport d’activités 2015 Vie du centre départemental</vt:lpstr>
      <vt:lpstr>Rapport d’activités 2016</vt:lpstr>
      <vt:lpstr>RAPPORT FINANCIER </vt:lpstr>
      <vt:lpstr>Présentation PowerPoint</vt:lpstr>
      <vt:lpstr>VOLUME D’ Activite des 3 dernières années (A périmètre constant)</vt:lpstr>
      <vt:lpstr>ARRET DE 2 ACTIONS</vt:lpstr>
      <vt:lpstr>Le résultat d’exploitation</vt:lpstr>
      <vt:lpstr>Le résultat exceptionnel</vt:lpstr>
      <vt:lpstr>SYNTHESE</vt:lpstr>
      <vt:lpstr>Présentation PowerPoint</vt:lpstr>
      <vt:lpstr>Présentation PowerPoint</vt:lpstr>
      <vt:lpstr>Rapport financier 2016</vt:lpstr>
      <vt:lpstr>MONTANT DE LA COTISATION</vt:lpstr>
      <vt:lpstr> ateliers </vt:lpstr>
      <vt:lpstr>4 ATELIERS Proposés:  1/ Recherche de fonds privés  2/ communication interne au réseau  3/ participation des accueillis  et bénévoles aux projets  4/ partenariats institutionnels  </vt:lpstr>
      <vt:lpstr>Remontées  des 4 ateliers  </vt:lpstr>
      <vt:lpstr>RAPPORT d'orientations </vt:lpstr>
      <vt:lpstr>Présentation PowerPoint</vt:lpstr>
      <vt:lpstr>Présentation PowerPoint</vt:lpstr>
      <vt:lpstr>Présentation PowerPoint</vt:lpstr>
      <vt:lpstr>Présentation PowerPoint</vt:lpstr>
      <vt:lpstr>Rapport d’orientations 2017</vt:lpstr>
      <vt:lpstr>PRESENTATION DU NOUVEL ADHERENT </vt:lpstr>
      <vt:lpstr>élection DES administrateurs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projets phares des 5 dernières années</dc:title>
  <dc:creator>Delphine Dumont</dc:creator>
  <cp:lastModifiedBy>l.teillard</cp:lastModifiedBy>
  <cp:revision>114</cp:revision>
  <cp:lastPrinted>2017-05-30T15:09:38Z</cp:lastPrinted>
  <dcterms:created xsi:type="dcterms:W3CDTF">2016-05-03T08:49:08Z</dcterms:created>
  <dcterms:modified xsi:type="dcterms:W3CDTF">2017-05-30T15:42:07Z</dcterms:modified>
</cp:coreProperties>
</file>